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0" r:id="rId2"/>
    <p:sldId id="266" r:id="rId3"/>
    <p:sldId id="267" r:id="rId4"/>
    <p:sldId id="279" r:id="rId5"/>
    <p:sldId id="264" r:id="rId6"/>
    <p:sldId id="268" r:id="rId7"/>
    <p:sldId id="272" r:id="rId8"/>
    <p:sldId id="271" r:id="rId9"/>
    <p:sldId id="273" r:id="rId10"/>
    <p:sldId id="270" r:id="rId11"/>
    <p:sldId id="265" r:id="rId12"/>
    <p:sldId id="263" r:id="rId13"/>
    <p:sldId id="287" r:id="rId14"/>
    <p:sldId id="281" r:id="rId15"/>
    <p:sldId id="282" r:id="rId16"/>
    <p:sldId id="283" r:id="rId17"/>
    <p:sldId id="284" r:id="rId18"/>
    <p:sldId id="288" r:id="rId19"/>
    <p:sldId id="258" r:id="rId20"/>
    <p:sldId id="260" r:id="rId21"/>
    <p:sldId id="26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466"/>
    <p:restoredTop sz="94674"/>
  </p:normalViewPr>
  <p:slideViewPr>
    <p:cSldViewPr snapToGrid="0" snapToObjects="1">
      <p:cViewPr>
        <p:scale>
          <a:sx n="126" d="100"/>
          <a:sy n="126" d="100"/>
        </p:scale>
        <p:origin x="704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hdphoto1.wdp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tiff>
</file>

<file path=ppt/media/image20.tiff>
</file>

<file path=ppt/media/image21.png>
</file>

<file path=ppt/media/image22.tiff>
</file>

<file path=ppt/media/image23.png>
</file>

<file path=ppt/media/image24.tiff>
</file>

<file path=ppt/media/image25.png>
</file>

<file path=ppt/media/image26.png>
</file>

<file path=ppt/media/image27.tiff>
</file>

<file path=ppt/media/image28.tiff>
</file>

<file path=ppt/media/image29.png>
</file>

<file path=ppt/media/image290.png>
</file>

<file path=ppt/media/image3.JPG>
</file>

<file path=ppt/media/image30.png>
</file>

<file path=ppt/media/image30.tiff>
</file>

<file path=ppt/media/image31.png>
</file>

<file path=ppt/media/image31.tiff>
</file>

<file path=ppt/media/image32.tiff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A6319-15B7-224A-9A2D-D9864AA54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A98BE6-6559-BC4E-8F79-FE237EB5DE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7F8CA-CD9B-A943-99C0-0BC2C1A31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323C0-F2B3-5242-BC96-F2F65DDA4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57CAF-5D48-CC47-9259-62D55398D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573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6A2CE-B1F8-324E-A152-3A41C7EC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A0296-943C-D44D-BF21-C3110FA71D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E6EB1-4D96-2141-9C68-ABDC0997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17B93-B37F-E942-A022-7AC89E82F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C9301-B76E-E546-82FD-E55AA1D2B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4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18F0C6-0FB3-DD43-9114-98140589F6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2A8E5-CB2B-6D4F-8369-1C6CCEEE8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EFE5E-6154-3549-8186-3BB4F9EA4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E0788-D4F2-0B41-B01D-328EF03B4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9CD52-8811-494A-A4F7-43E351B80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74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87F13-186C-D24A-8347-461E1239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DA994-6856-6F47-8112-1A5FAA2F0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A1D68-D56B-494B-9097-F3FD05EB2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34842-20AE-B24F-BD96-7D4767BD7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E66C5-0676-8C49-AE78-56569896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731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BEAE-2F6A-9042-AE2F-8AD51BFE2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8E4D83-2CFB-284E-8455-4EDE97B27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314D2-DD56-A84B-AA70-59E06CDC7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D7D71-2AB0-604A-9426-7ADDB8989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58C45-8F4C-644D-B2EE-72E6D8413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352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EFB7F-9ADB-9B4C-B4D7-4DE3BFB38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5F5AE-13D0-9745-A2F2-96AA6A08A9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BBD76A-2C53-6D46-9FF7-F539B5D97C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25218-D9BD-7740-9773-2E2364BBF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D1364-7B8E-D64B-BF80-0DE78291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F25791-B6B7-1147-98B2-31DEAC10D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862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4DA7E-455E-C44C-ACDC-C43FFD31D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EB310-AE92-2349-A652-468E828E1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B40FB-E486-5E4F-A304-D7BC904C18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F8FC0C-3CB8-7240-849C-E907DF5BC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C1426E-A70A-A247-9F6D-11C260871D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C15F76-32FB-924B-9A15-1F7FAF6E6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86A32E-4237-C14F-BF73-6052B483F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357A23-F910-524D-A63E-4F6E07A0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1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BFBE-D29E-1C40-94E8-290AFB6C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2F8189-14CE-974C-A07C-92ADF77CF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CC76E7-EE03-644B-A376-F2B8C820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AE5D6-FE84-1848-9564-DEEA3058B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82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3406E8-24FF-1241-8F91-EF940DE69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372F04-E074-0747-A554-C842CD7D4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F06CC-77AB-DE4B-A30E-A9D34C839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97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91889-41CD-AA44-AAB3-D71CA9321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B3BAD-A89F-E946-B1D9-05BF87930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A842F-5119-DB47-B1BA-11266693C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CAD6D7-8C04-C54E-BCB8-7A77B62D9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859D8-5993-EC41-AB8A-7FED6CD53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124FBD-EEA9-8141-8F8B-FC37CCB57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263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8FCCC-A79D-1143-80F5-6483C7012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744C5F-1FFB-2F4F-9307-FD3050528D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12B4A1-ECBF-1246-8B34-4050B307B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AF38BC-345F-3F4B-B41C-2B8370E2B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E3A45-459C-A443-A984-1C006B8CF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14900D-A212-1440-BB1A-5CCC89D63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725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1020F2-EFC4-704A-9BE2-049C2B4E8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A25C0B-EFE9-BA47-846A-89D562775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48834-8BC6-334F-9C60-C85A926669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09488-3B95-A140-8910-39828DFE4AE1}" type="datetimeFigureOut">
              <a:rPr lang="en-US" smtClean="0"/>
              <a:t>8/6/19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263E0-D5AF-514F-970A-44546E1C6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9122-DE38-5846-AEDA-5D7B22938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5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tiff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png"/><Relationship Id="rId5" Type="http://schemas.openxmlformats.org/officeDocument/2006/relationships/image" Target="../media/image24.tiff"/><Relationship Id="rId4" Type="http://schemas.openxmlformats.org/officeDocument/2006/relationships/image" Target="../media/image20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7" Type="http://schemas.openxmlformats.org/officeDocument/2006/relationships/image" Target="../media/image27.tiff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tiff"/><Relationship Id="rId5" Type="http://schemas.openxmlformats.org/officeDocument/2006/relationships/image" Target="../media/image20.tiff"/><Relationship Id="rId4" Type="http://schemas.openxmlformats.org/officeDocument/2006/relationships/image" Target="../media/image2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9.png"/><Relationship Id="rId3" Type="http://schemas.openxmlformats.org/officeDocument/2006/relationships/image" Target="../media/image23.png"/><Relationship Id="rId7" Type="http://schemas.openxmlformats.org/officeDocument/2006/relationships/image" Target="../media/image28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f"/><Relationship Id="rId5" Type="http://schemas.openxmlformats.org/officeDocument/2006/relationships/image" Target="../media/image24.tiff"/><Relationship Id="rId4" Type="http://schemas.openxmlformats.org/officeDocument/2006/relationships/image" Target="../media/image20.tif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iff"/><Relationship Id="rId3" Type="http://schemas.openxmlformats.org/officeDocument/2006/relationships/image" Target="../media/image23.png"/><Relationship Id="rId7" Type="http://schemas.openxmlformats.org/officeDocument/2006/relationships/image" Target="../media/image28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f"/><Relationship Id="rId5" Type="http://schemas.openxmlformats.org/officeDocument/2006/relationships/image" Target="../media/image24.tiff"/><Relationship Id="rId4" Type="http://schemas.openxmlformats.org/officeDocument/2006/relationships/image" Target="../media/image20.tiff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tiff"/><Relationship Id="rId3" Type="http://schemas.openxmlformats.org/officeDocument/2006/relationships/image" Target="../media/image23.png"/><Relationship Id="rId7" Type="http://schemas.openxmlformats.org/officeDocument/2006/relationships/image" Target="../media/image28.tiff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tiff"/><Relationship Id="rId5" Type="http://schemas.openxmlformats.org/officeDocument/2006/relationships/image" Target="../media/image24.tiff"/><Relationship Id="rId4" Type="http://schemas.openxmlformats.org/officeDocument/2006/relationships/image" Target="../media/image20.tiff"/><Relationship Id="rId9" Type="http://schemas.openxmlformats.org/officeDocument/2006/relationships/image" Target="../media/image31.tiff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doi.org/10.1063/1.4985291" TargetMode="External"/><Relationship Id="rId3" Type="http://schemas.openxmlformats.org/officeDocument/2006/relationships/hyperlink" Target="https://doi.org/10.1007/s11071-017-4009-9" TargetMode="External"/><Relationship Id="rId7" Type="http://schemas.openxmlformats.org/officeDocument/2006/relationships/hyperlink" Target="https://doi.org/10.1007/s11071-019-04917-7" TargetMode="External"/><Relationship Id="rId2" Type="http://schemas.openxmlformats.org/officeDocument/2006/relationships/hyperlink" Target="https://doi.org/10.1103/PhysRevE.97.052202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1103/PhysRevE.93.052216" TargetMode="External"/><Relationship Id="rId5" Type="http://schemas.openxmlformats.org/officeDocument/2006/relationships/hyperlink" Target="https://doi.org/10.1063/1.4963013" TargetMode="External"/><Relationship Id="rId4" Type="http://schemas.openxmlformats.org/officeDocument/2006/relationships/hyperlink" Target="https://doi.org/10.1103/PhysRevE.84.036206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9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FB131-0581-3E45-AA8A-C15F93BB69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479" y="2833366"/>
            <a:ext cx="10132541" cy="1716230"/>
          </a:xfrm>
        </p:spPr>
        <p:txBody>
          <a:bodyPr>
            <a:noAutofit/>
          </a:bodyPr>
          <a:lstStyle/>
          <a:p>
            <a:pPr algn="l"/>
            <a:r>
              <a:rPr lang="en-AU" sz="4400" dirty="0"/>
              <a:t>Joint characterization of phase synchronization in networks with multivariate singular spectrum analysis and  vector field phase</a:t>
            </a:r>
            <a:br>
              <a:rPr lang="en-AU" sz="4400" dirty="0"/>
            </a:br>
            <a:endParaRPr lang="en-US" sz="44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6ACA48-4C9E-884B-9A97-31F69C9A00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2985" y="5409801"/>
            <a:ext cx="3468413" cy="1655762"/>
          </a:xfrm>
        </p:spPr>
        <p:txBody>
          <a:bodyPr>
            <a:normAutofit/>
          </a:bodyPr>
          <a:lstStyle/>
          <a:p>
            <a:pPr algn="l"/>
            <a:r>
              <a:rPr lang="en-US" sz="1600" dirty="0"/>
              <a:t>Leonardo </a:t>
            </a:r>
            <a:r>
              <a:rPr lang="en-US" sz="1600" dirty="0" err="1"/>
              <a:t>Portes</a:t>
            </a:r>
            <a:endParaRPr lang="en-US" sz="1600" dirty="0"/>
          </a:p>
          <a:p>
            <a:pPr algn="l"/>
            <a:r>
              <a:rPr lang="en-US" sz="1100" dirty="0"/>
              <a:t>Complex Systems Group, Dep </a:t>
            </a:r>
            <a:r>
              <a:rPr lang="en-US" sz="1100" dirty="0" err="1"/>
              <a:t>Maths</a:t>
            </a:r>
            <a:r>
              <a:rPr lang="en-US" sz="1100" dirty="0"/>
              <a:t> &amp; Stats</a:t>
            </a:r>
          </a:p>
          <a:p>
            <a:pPr algn="l"/>
            <a:r>
              <a:rPr lang="en-US" sz="1100" dirty="0"/>
              <a:t>University of Western Australia</a:t>
            </a:r>
          </a:p>
          <a:p>
            <a:pPr algn="l"/>
            <a:r>
              <a:rPr lang="en-US" sz="1000" dirty="0"/>
              <a:t>https://</a:t>
            </a:r>
            <a:r>
              <a:rPr lang="en-US" sz="1000" dirty="0" err="1"/>
              <a:t>orcid.org</a:t>
            </a:r>
            <a:r>
              <a:rPr lang="en-US" sz="1000" dirty="0"/>
              <a:t>/0000-0002-4310-2942</a:t>
            </a:r>
            <a:endParaRPr lang="en-US" sz="2000" dirty="0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0678CE0D-3DBE-A045-A05E-03C07A5C155F}"/>
              </a:ext>
            </a:extLst>
          </p:cNvPr>
          <p:cNvSpPr txBox="1">
            <a:spLocks/>
          </p:cNvSpPr>
          <p:nvPr/>
        </p:nvSpPr>
        <p:spPr>
          <a:xfrm>
            <a:off x="5298720" y="5435261"/>
            <a:ext cx="346841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dirty="0"/>
              <a:t>Leandro Freitas</a:t>
            </a:r>
          </a:p>
          <a:p>
            <a:pPr algn="l"/>
            <a:r>
              <a:rPr lang="en-US" sz="1100" dirty="0"/>
              <a:t>﻿Instituto Federal de </a:t>
            </a:r>
            <a:r>
              <a:rPr lang="en-US" sz="1100" dirty="0" err="1"/>
              <a:t>Educação</a:t>
            </a:r>
            <a:r>
              <a:rPr lang="en-US" sz="1100" dirty="0"/>
              <a:t>, </a:t>
            </a:r>
          </a:p>
          <a:p>
            <a:pPr algn="l"/>
            <a:r>
              <a:rPr lang="en-US" sz="1100" dirty="0" err="1"/>
              <a:t>Ciência</a:t>
            </a:r>
            <a:r>
              <a:rPr lang="en-US" sz="1100" dirty="0"/>
              <a:t> e </a:t>
            </a:r>
            <a:r>
              <a:rPr lang="en-US" sz="1100" dirty="0" err="1"/>
              <a:t>Tecnologia</a:t>
            </a:r>
            <a:r>
              <a:rPr lang="en-US" sz="1100" dirty="0"/>
              <a:t> de Minas Gerais (Brazil)</a:t>
            </a:r>
          </a:p>
          <a:p>
            <a:pPr algn="l"/>
            <a:r>
              <a:rPr lang="en-AU" sz="1000" dirty="0"/>
              <a:t>http://</a:t>
            </a:r>
            <a:r>
              <a:rPr lang="en-AU" sz="1000" dirty="0" err="1"/>
              <a:t>lattes.cnpq.br</a:t>
            </a:r>
            <a:r>
              <a:rPr lang="en-AU" sz="1000" dirty="0"/>
              <a:t>/2243352137634236</a:t>
            </a:r>
            <a:endParaRPr lang="en-US" sz="200" dirty="0"/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5C73D784-7392-2744-A010-8C7F8CE5F64F}"/>
              </a:ext>
            </a:extLst>
          </p:cNvPr>
          <p:cNvSpPr txBox="1">
            <a:spLocks/>
          </p:cNvSpPr>
          <p:nvPr/>
        </p:nvSpPr>
        <p:spPr>
          <a:xfrm>
            <a:off x="9500159" y="5380160"/>
            <a:ext cx="346841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600" dirty="0"/>
              <a:t>Luis Aguirre</a:t>
            </a:r>
          </a:p>
          <a:p>
            <a:pPr algn="l"/>
            <a:r>
              <a:rPr lang="en-US" sz="1100" dirty="0"/>
              <a:t>﻿</a:t>
            </a:r>
            <a:r>
              <a:rPr lang="en-US" sz="1100" dirty="0" err="1"/>
              <a:t>Departamento</a:t>
            </a:r>
            <a:r>
              <a:rPr lang="en-US" sz="1100" dirty="0"/>
              <a:t> de </a:t>
            </a:r>
            <a:r>
              <a:rPr lang="en-US" sz="1100" dirty="0" err="1"/>
              <a:t>Engenharia</a:t>
            </a:r>
            <a:r>
              <a:rPr lang="en-US" sz="1100" dirty="0"/>
              <a:t> </a:t>
            </a:r>
            <a:r>
              <a:rPr lang="en-US" sz="1100" dirty="0" err="1"/>
              <a:t>Eletronica</a:t>
            </a:r>
            <a:endParaRPr lang="en-US" sz="1100" dirty="0"/>
          </a:p>
          <a:p>
            <a:pPr algn="l"/>
            <a:r>
              <a:rPr lang="en-US" sz="1100" dirty="0" err="1"/>
              <a:t>Universidade</a:t>
            </a:r>
            <a:r>
              <a:rPr lang="en-US" sz="1100" dirty="0"/>
              <a:t> Federal de Minas Gerais (Brazil)</a:t>
            </a:r>
          </a:p>
          <a:p>
            <a:pPr algn="l"/>
            <a:r>
              <a:rPr lang="en-US" sz="1000" dirty="0"/>
              <a:t>http://</a:t>
            </a:r>
            <a:r>
              <a:rPr lang="en-US" sz="1000" dirty="0" err="1"/>
              <a:t>lattes.cnpq.br</a:t>
            </a:r>
            <a:r>
              <a:rPr lang="en-US" sz="1000" dirty="0"/>
              <a:t>/6682146998710900</a:t>
            </a:r>
            <a:endParaRPr lang="en-US" sz="105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0866CF-3FA7-164E-A1D4-45049D70E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12886" y="5435261"/>
            <a:ext cx="1285834" cy="14227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595555-6DCC-A140-9845-DD1650AEC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14324" y="5381027"/>
            <a:ext cx="1285835" cy="14769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B2E649-FF9A-2843-BB56-89F6D887F7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5382614"/>
            <a:ext cx="1052985" cy="147538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8DD9544-2FFF-E849-AF94-89AC367E0CA4}"/>
              </a:ext>
            </a:extLst>
          </p:cNvPr>
          <p:cNvSpPr/>
          <p:nvPr/>
        </p:nvSpPr>
        <p:spPr>
          <a:xfrm>
            <a:off x="42459" y="100225"/>
            <a:ext cx="7637091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b="1" dirty="0">
                <a:solidFill>
                  <a:schemeClr val="bg1">
                    <a:lumMod val="50000"/>
                  </a:schemeClr>
                </a:solidFill>
              </a:rPr>
              <a:t>Parallel Section   |   Dynamics 1    |    Salón 1    |    14:15 – 15:45    |   Tuesday 6</a:t>
            </a:r>
          </a:p>
          <a:p>
            <a:endParaRPr lang="en-AU" dirty="0">
              <a:effectLst/>
              <a:latin typeface="Helvetica" pitchFamily="2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C985096B-7590-9247-903B-EA49379E4F3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8899" y="-235758"/>
            <a:ext cx="3266622" cy="428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3279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DAAE8F-C448-DA46-975C-2B9734A19C6C}"/>
              </a:ext>
            </a:extLst>
          </p:cNvPr>
          <p:cNvSpPr/>
          <p:nvPr/>
        </p:nvSpPr>
        <p:spPr>
          <a:xfrm>
            <a:off x="0" y="133271"/>
            <a:ext cx="87773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VARIMAX + MULTIVARIATE SINGULAR SPECTRUM ANALYSIS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A23F164-4CBD-C44D-B15F-091042BE459B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16F2CFE9-FDEF-D945-A279-5568DB8AC37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53" y="1168400"/>
            <a:ext cx="3251200" cy="45212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0F0E624-9434-9447-8965-1DA0B87045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7573" y="1168400"/>
            <a:ext cx="2870200" cy="45212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CCBFE4C4-A161-BE42-A12C-B359174305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1140" y="2428657"/>
            <a:ext cx="4175507" cy="218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4279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4B6D-8AB5-7C4F-8091-73770B8A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786" y="1779320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EXAMPLE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94A6A5-0639-1543-8DBA-4EBA70608DCE}"/>
              </a:ext>
            </a:extLst>
          </p:cNvPr>
          <p:cNvSpPr/>
          <p:nvPr/>
        </p:nvSpPr>
        <p:spPr>
          <a:xfrm>
            <a:off x="417785" y="3106787"/>
            <a:ext cx="1105951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400" dirty="0"/>
              <a:t>COUPLED ROSSLER OSCILLATORS</a:t>
            </a:r>
          </a:p>
        </p:txBody>
      </p:sp>
    </p:spTree>
    <p:extLst>
      <p:ext uri="{BB962C8B-B14F-4D97-AF65-F5344CB8AC3E}">
        <p14:creationId xmlns:p14="http://schemas.microsoft.com/office/powerpoint/2010/main" val="29760391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F7B570DF-7500-F348-8030-3E46AF7C6F3B}"/>
              </a:ext>
            </a:extLst>
          </p:cNvPr>
          <p:cNvGrpSpPr/>
          <p:nvPr/>
        </p:nvGrpSpPr>
        <p:grpSpPr>
          <a:xfrm>
            <a:off x="221939" y="4485187"/>
            <a:ext cx="3522158" cy="1879252"/>
            <a:chOff x="5263746" y="3862730"/>
            <a:chExt cx="3522158" cy="1879252"/>
          </a:xfrm>
        </p:grpSpPr>
        <p:cxnSp>
          <p:nvCxnSpPr>
            <p:cNvPr id="7" name="Conector de seta reta 42">
              <a:extLst>
                <a:ext uri="{FF2B5EF4-FFF2-40B4-BE49-F238E27FC236}">
                  <a16:creationId xmlns:a16="http://schemas.microsoft.com/office/drawing/2014/main" id="{5AE0F23D-01DD-D14C-920D-DB07AAD0A485}"/>
                </a:ext>
              </a:extLst>
            </p:cNvPr>
            <p:cNvCxnSpPr>
              <a:cxnSpLocks/>
            </p:cNvCxnSpPr>
            <p:nvPr/>
          </p:nvCxnSpPr>
          <p:spPr>
            <a:xfrm>
              <a:off x="6897497" y="4559251"/>
              <a:ext cx="685978" cy="423882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Imagem 43">
              <a:extLst>
                <a:ext uri="{FF2B5EF4-FFF2-40B4-BE49-F238E27FC236}">
                  <a16:creationId xmlns:a16="http://schemas.microsoft.com/office/drawing/2014/main" id="{64323E3E-7C7A-0745-9A07-FB244D3FA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colorTemperature colorTemp="243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3746" y="3862730"/>
              <a:ext cx="1567050" cy="1120403"/>
            </a:xfrm>
            <a:prstGeom prst="rect">
              <a:avLst/>
            </a:prstGeom>
          </p:spPr>
        </p:pic>
        <p:pic>
          <p:nvPicPr>
            <p:cNvPr id="9" name="Imagem 44">
              <a:extLst>
                <a:ext uri="{FF2B5EF4-FFF2-40B4-BE49-F238E27FC236}">
                  <a16:creationId xmlns:a16="http://schemas.microsoft.com/office/drawing/2014/main" id="{E0B42663-AA79-6F45-9A8F-645F9394E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8854" y="4621579"/>
              <a:ext cx="1567050" cy="1120403"/>
            </a:xfrm>
            <a:prstGeom prst="rect">
              <a:avLst/>
            </a:prstGeom>
          </p:spPr>
        </p:pic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48B945C-E44B-7747-A474-2B5C18BCEBEA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1DC3BE4-ECD1-2441-9947-61BF1F4004D7}"/>
              </a:ext>
            </a:extLst>
          </p:cNvPr>
          <p:cNvSpPr txBox="1"/>
          <p:nvPr/>
        </p:nvSpPr>
        <p:spPr>
          <a:xfrm>
            <a:off x="5214552" y="2914293"/>
            <a:ext cx="49305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If we decrease the coupling strength…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735823F-A67F-5142-9F44-50D897F43513}"/>
              </a:ext>
            </a:extLst>
          </p:cNvPr>
          <p:cNvSpPr txBox="1"/>
          <p:nvPr/>
        </p:nvSpPr>
        <p:spPr>
          <a:xfrm>
            <a:off x="5214552" y="3375958"/>
            <a:ext cx="70768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</a:rPr>
              <a:t>Who will </a:t>
            </a:r>
            <a:r>
              <a:rPr lang="en-US" sz="4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desynchronize</a:t>
            </a:r>
            <a:r>
              <a:rPr lang="en-US" sz="4400" dirty="0">
                <a:solidFill>
                  <a:schemeClr val="bg1">
                    <a:lumMod val="50000"/>
                  </a:schemeClr>
                </a:solidFill>
              </a:rPr>
              <a:t> first?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17B3E26A-3894-124F-8708-592AD059825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81306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2050" name="Picture 2">
            <a:extLst>
              <a:ext uri="{FF2B5EF4-FFF2-40B4-BE49-F238E27FC236}">
                <a16:creationId xmlns:a16="http://schemas.microsoft.com/office/drawing/2014/main" id="{07AFF87B-BBBC-E84B-90A2-6B768CDC80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0" y="100152"/>
            <a:ext cx="45085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6E64AC2F-9ED4-1941-92EF-9A737D7FECC5}"/>
              </a:ext>
            </a:extLst>
          </p:cNvPr>
          <p:cNvSpPr/>
          <p:nvPr/>
        </p:nvSpPr>
        <p:spPr>
          <a:xfrm>
            <a:off x="4130567" y="587916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1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 and </a:t>
            </a:r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2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 will!</a:t>
            </a:r>
          </a:p>
        </p:txBody>
      </p:sp>
    </p:spTree>
    <p:extLst>
      <p:ext uri="{BB962C8B-B14F-4D97-AF65-F5344CB8AC3E}">
        <p14:creationId xmlns:p14="http://schemas.microsoft.com/office/powerpoint/2010/main" val="10944289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DF7C9-5835-5B4F-9C51-8A66CE8FA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1446" y="4876438"/>
            <a:ext cx="1980554" cy="1922868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668CD-41E8-6C46-A0BE-2C76230E9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509" y="1115841"/>
            <a:ext cx="4249367" cy="267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E88100-CD49-3346-B6F2-869E98E6B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6854" y="4866290"/>
            <a:ext cx="1980554" cy="1922868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6438EC96-FDD4-BF49-AFB7-53C643DF2444}"/>
              </a:ext>
            </a:extLst>
          </p:cNvPr>
          <p:cNvSpPr/>
          <p:nvPr/>
        </p:nvSpPr>
        <p:spPr>
          <a:xfrm>
            <a:off x="3212757" y="2169750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7D2D1847-8CC9-444E-8674-ACCC64913C18}"/>
              </a:ext>
            </a:extLst>
          </p:cNvPr>
          <p:cNvSpPr/>
          <p:nvPr/>
        </p:nvSpPr>
        <p:spPr>
          <a:xfrm>
            <a:off x="2582561" y="1324019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A16EB0BB-2B10-9B4F-8856-BC8711DC28A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1750" y="100152"/>
            <a:ext cx="45085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13DABA2-1303-FD41-9F61-F8FCEF848B75}"/>
              </a:ext>
            </a:extLst>
          </p:cNvPr>
          <p:cNvSpPr/>
          <p:nvPr/>
        </p:nvSpPr>
        <p:spPr>
          <a:xfrm>
            <a:off x="4130567" y="587916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5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 will!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381F951-8DD6-A843-81FE-289678CD2ED8}"/>
              </a:ext>
            </a:extLst>
          </p:cNvPr>
          <p:cNvSpPr txBox="1"/>
          <p:nvPr/>
        </p:nvSpPr>
        <p:spPr>
          <a:xfrm>
            <a:off x="8126854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3   4  5   6    7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FEF54E1-7DEA-8C43-88CD-E73DCEF9D4D4}"/>
              </a:ext>
            </a:extLst>
          </p:cNvPr>
          <p:cNvSpPr txBox="1"/>
          <p:nvPr/>
        </p:nvSpPr>
        <p:spPr>
          <a:xfrm>
            <a:off x="10211446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1   2    3   4  5   6    7</a:t>
            </a:r>
          </a:p>
        </p:txBody>
      </p:sp>
    </p:spTree>
    <p:extLst>
      <p:ext uri="{BB962C8B-B14F-4D97-AF65-F5344CB8AC3E}">
        <p14:creationId xmlns:p14="http://schemas.microsoft.com/office/powerpoint/2010/main" val="15755952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>
            <a:extLst>
              <a:ext uri="{FF2B5EF4-FFF2-40B4-BE49-F238E27FC236}">
                <a16:creationId xmlns:a16="http://schemas.microsoft.com/office/drawing/2014/main" id="{E2947938-2B2E-2849-8505-13E3D3C29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42812" y="139338"/>
            <a:ext cx="45085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68E35429-5F8C-A344-ACA9-777063C4EE09}"/>
              </a:ext>
            </a:extLst>
          </p:cNvPr>
          <p:cNvSpPr/>
          <p:nvPr/>
        </p:nvSpPr>
        <p:spPr>
          <a:xfrm>
            <a:off x="4590096" y="4370893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1DF7C9-5835-5B4F-9C51-8A66CE8FA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11446" y="4876438"/>
            <a:ext cx="1980554" cy="1922868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668CD-41E8-6C46-A0BE-2C76230E9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509" y="1115841"/>
            <a:ext cx="4249367" cy="267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E88100-CD49-3346-B6F2-869E98E6B49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26854" y="4866290"/>
            <a:ext cx="1980554" cy="19228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DF97BF-5702-324D-BEB2-815EFE1F33F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99948" y="4866290"/>
            <a:ext cx="1922868" cy="1922868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3F889FFC-31DF-4A47-A720-9D45C9F1F480}"/>
              </a:ext>
            </a:extLst>
          </p:cNvPr>
          <p:cNvSpPr/>
          <p:nvPr/>
        </p:nvSpPr>
        <p:spPr>
          <a:xfrm>
            <a:off x="3212757" y="2169750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25C993E-E538-E64E-A1CE-300CDDCBF0C6}"/>
              </a:ext>
            </a:extLst>
          </p:cNvPr>
          <p:cNvSpPr/>
          <p:nvPr/>
        </p:nvSpPr>
        <p:spPr>
          <a:xfrm>
            <a:off x="2582561" y="1324019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918BF60E-2089-1E4D-BA21-5EE25E621C9F}"/>
              </a:ext>
            </a:extLst>
          </p:cNvPr>
          <p:cNvSpPr/>
          <p:nvPr/>
        </p:nvSpPr>
        <p:spPr>
          <a:xfrm>
            <a:off x="17696" y="265031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3671FA6-B6C9-A941-B2BD-744EB2A5555B}"/>
              </a:ext>
            </a:extLst>
          </p:cNvPr>
          <p:cNvSpPr/>
          <p:nvPr/>
        </p:nvSpPr>
        <p:spPr>
          <a:xfrm>
            <a:off x="4130567" y="587916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4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  will!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0C167D16-4C73-A349-AC38-4C65739919FB}"/>
              </a:ext>
            </a:extLst>
          </p:cNvPr>
          <p:cNvSpPr txBox="1"/>
          <p:nvPr/>
        </p:nvSpPr>
        <p:spPr>
          <a:xfrm>
            <a:off x="8126854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3   4  5   6    7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AE61E8D-512B-284C-A267-F237DBED50F5}"/>
              </a:ext>
            </a:extLst>
          </p:cNvPr>
          <p:cNvSpPr txBox="1"/>
          <p:nvPr/>
        </p:nvSpPr>
        <p:spPr>
          <a:xfrm>
            <a:off x="10211446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1   2    3   4  5   6    7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6C9EFA8B-DBD5-C543-9AC3-85C8020FEB05}"/>
              </a:ext>
            </a:extLst>
          </p:cNvPr>
          <p:cNvSpPr txBox="1"/>
          <p:nvPr/>
        </p:nvSpPr>
        <p:spPr>
          <a:xfrm>
            <a:off x="6102472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</p:spTree>
    <p:extLst>
      <p:ext uri="{BB962C8B-B14F-4D97-AF65-F5344CB8AC3E}">
        <p14:creationId xmlns:p14="http://schemas.microsoft.com/office/powerpoint/2010/main" val="116536179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DF7C9-5835-5B4F-9C51-8A66CE8FA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1446" y="4876438"/>
            <a:ext cx="1980554" cy="1922868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668CD-41E8-6C46-A0BE-2C76230E9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509" y="1115841"/>
            <a:ext cx="4249367" cy="267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E88100-CD49-3346-B6F2-869E98E6B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6854" y="4866290"/>
            <a:ext cx="1980554" cy="19228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DF97BF-5702-324D-BEB2-815EFE1F33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9948" y="4866290"/>
            <a:ext cx="1922868" cy="19228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1C30C2E-6814-DC46-87A5-4C29DD291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3813" y="4857209"/>
            <a:ext cx="1942097" cy="1942097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67845392-DEB6-3C4D-913E-1585BD28A7ED}"/>
              </a:ext>
            </a:extLst>
          </p:cNvPr>
          <p:cNvSpPr/>
          <p:nvPr/>
        </p:nvSpPr>
        <p:spPr>
          <a:xfrm>
            <a:off x="3212757" y="2169750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F1CDCD1-C5AF-F44D-BD6C-27CDE495F2F8}"/>
              </a:ext>
            </a:extLst>
          </p:cNvPr>
          <p:cNvSpPr/>
          <p:nvPr/>
        </p:nvSpPr>
        <p:spPr>
          <a:xfrm>
            <a:off x="2582561" y="1324019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3E355161-EC0C-7342-9CC0-81113DE4229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9255" y="164380"/>
            <a:ext cx="4508500" cy="4737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D3227966-AAF9-CE47-BE51-A2F0BCC72EEC}"/>
              </a:ext>
            </a:extLst>
          </p:cNvPr>
          <p:cNvSpPr/>
          <p:nvPr/>
        </p:nvSpPr>
        <p:spPr>
          <a:xfrm>
            <a:off x="4130567" y="587916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>
                <a:solidFill>
                  <a:schemeClr val="bg1">
                    <a:lumMod val="50000"/>
                  </a:schemeClr>
                </a:solidFill>
              </a:rPr>
              <a:t>3 </a:t>
            </a:r>
            <a:r>
              <a:rPr lang="en-US" sz="3200" dirty="0">
                <a:solidFill>
                  <a:schemeClr val="bg1">
                    <a:lumMod val="50000"/>
                  </a:schemeClr>
                </a:solidFill>
              </a:rPr>
              <a:t>(and 4-5) will!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8DC7A73-8172-DF47-B3E4-7D81B3860D1E}"/>
              </a:ext>
            </a:extLst>
          </p:cNvPr>
          <p:cNvSpPr/>
          <p:nvPr/>
        </p:nvSpPr>
        <p:spPr>
          <a:xfrm>
            <a:off x="4590096" y="4370893"/>
            <a:ext cx="3761216" cy="39939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3903EA8-44C9-0D4F-A137-F3959CDFCED6}"/>
              </a:ext>
            </a:extLst>
          </p:cNvPr>
          <p:cNvSpPr txBox="1"/>
          <p:nvPr/>
        </p:nvSpPr>
        <p:spPr>
          <a:xfrm>
            <a:off x="8126854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3   4  5   6    7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006CCEA-8829-1243-B8C4-E957EDAE5843}"/>
              </a:ext>
            </a:extLst>
          </p:cNvPr>
          <p:cNvSpPr txBox="1"/>
          <p:nvPr/>
        </p:nvSpPr>
        <p:spPr>
          <a:xfrm>
            <a:off x="10211446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1   2    3   4  5   6    7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7841C7F-32D4-BB42-B135-1430F06AB78C}"/>
              </a:ext>
            </a:extLst>
          </p:cNvPr>
          <p:cNvSpPr txBox="1"/>
          <p:nvPr/>
        </p:nvSpPr>
        <p:spPr>
          <a:xfrm>
            <a:off x="6102472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5819993-6BD9-D944-9450-A0C8DEA70EBD}"/>
              </a:ext>
            </a:extLst>
          </p:cNvPr>
          <p:cNvSpPr txBox="1"/>
          <p:nvPr/>
        </p:nvSpPr>
        <p:spPr>
          <a:xfrm>
            <a:off x="4045461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</a:t>
            </a:r>
            <a:r>
              <a:rPr lang="en-US" dirty="0">
                <a:solidFill>
                  <a:srgbClr val="00B05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210E2E0C-998D-144F-AA46-9E32A6606AD7}"/>
              </a:ext>
            </a:extLst>
          </p:cNvPr>
          <p:cNvSpPr/>
          <p:nvPr/>
        </p:nvSpPr>
        <p:spPr>
          <a:xfrm>
            <a:off x="42410" y="1584960"/>
            <a:ext cx="556054" cy="1844040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942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DF7C9-5835-5B4F-9C51-8A66CE8FA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1446" y="4876438"/>
            <a:ext cx="1980554" cy="1922868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668CD-41E8-6C46-A0BE-2C76230E9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509" y="1115841"/>
            <a:ext cx="4249367" cy="267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E88100-CD49-3346-B6F2-869E98E6B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6854" y="4866290"/>
            <a:ext cx="1980554" cy="19228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DF97BF-5702-324D-BEB2-815EFE1F33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9948" y="4866290"/>
            <a:ext cx="1922868" cy="19228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1C30C2E-6814-DC46-87A5-4C29DD291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3813" y="4857209"/>
            <a:ext cx="1942097" cy="194209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0B1A979-EF61-FA4B-A5D4-BB64EE669E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26907" y="4857209"/>
            <a:ext cx="1922868" cy="1942097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931D905-AB67-744A-A2E8-D2A6EE1DD8A6}"/>
              </a:ext>
            </a:extLst>
          </p:cNvPr>
          <p:cNvSpPr/>
          <p:nvPr/>
        </p:nvSpPr>
        <p:spPr>
          <a:xfrm>
            <a:off x="3212757" y="2169750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2F00F423-58E4-3C45-A62B-A2F10AA24C03}"/>
              </a:ext>
            </a:extLst>
          </p:cNvPr>
          <p:cNvSpPr/>
          <p:nvPr/>
        </p:nvSpPr>
        <p:spPr>
          <a:xfrm>
            <a:off x="2582561" y="1324019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FFB0FBD-4762-D540-AE9E-C5E2C02E0907}"/>
              </a:ext>
            </a:extLst>
          </p:cNvPr>
          <p:cNvSpPr/>
          <p:nvPr/>
        </p:nvSpPr>
        <p:spPr>
          <a:xfrm>
            <a:off x="17696" y="265031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195C6F12-F61B-284F-9BD5-0DB706A14F01}"/>
              </a:ext>
            </a:extLst>
          </p:cNvPr>
          <p:cNvSpPr/>
          <p:nvPr/>
        </p:nvSpPr>
        <p:spPr>
          <a:xfrm>
            <a:off x="17696" y="1705724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6EEA0B17-AF8E-E44F-9328-33B3A4EFBCE0}"/>
              </a:ext>
            </a:extLst>
          </p:cNvPr>
          <p:cNvSpPr/>
          <p:nvPr/>
        </p:nvSpPr>
        <p:spPr>
          <a:xfrm>
            <a:off x="1153295" y="111584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A933090-88EC-CD4E-867D-7D2585037148}"/>
              </a:ext>
            </a:extLst>
          </p:cNvPr>
          <p:cNvSpPr txBox="1"/>
          <p:nvPr/>
        </p:nvSpPr>
        <p:spPr>
          <a:xfrm>
            <a:off x="8126854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3   4  5   6    7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23A0A7-409D-BA4F-92A4-EE1B07B598A3}"/>
              </a:ext>
            </a:extLst>
          </p:cNvPr>
          <p:cNvSpPr txBox="1"/>
          <p:nvPr/>
        </p:nvSpPr>
        <p:spPr>
          <a:xfrm>
            <a:off x="10211446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1   2    3   4  5   6    7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8A6253C-B642-4A49-9AA9-71EA6E4FE1EE}"/>
              </a:ext>
            </a:extLst>
          </p:cNvPr>
          <p:cNvSpPr txBox="1"/>
          <p:nvPr/>
        </p:nvSpPr>
        <p:spPr>
          <a:xfrm>
            <a:off x="6102472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3840A2C-9EF4-3F48-878E-808134C5C773}"/>
              </a:ext>
            </a:extLst>
          </p:cNvPr>
          <p:cNvSpPr txBox="1"/>
          <p:nvPr/>
        </p:nvSpPr>
        <p:spPr>
          <a:xfrm>
            <a:off x="4045461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</a:t>
            </a:r>
            <a:r>
              <a:rPr lang="en-US" dirty="0">
                <a:solidFill>
                  <a:srgbClr val="00B05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FA774AA-7C8A-3D46-983D-153624E33F78}"/>
              </a:ext>
            </a:extLst>
          </p:cNvPr>
          <p:cNvSpPr txBox="1"/>
          <p:nvPr/>
        </p:nvSpPr>
        <p:spPr>
          <a:xfrm>
            <a:off x="1988450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</a:t>
            </a:r>
            <a:r>
              <a:rPr lang="en-US" dirty="0">
                <a:solidFill>
                  <a:srgbClr val="0070C0"/>
                </a:solidFill>
              </a:rPr>
              <a:t>3</a:t>
            </a:r>
            <a:r>
              <a:rPr lang="en-US" dirty="0"/>
              <a:t>   </a:t>
            </a:r>
            <a:r>
              <a:rPr lang="en-US" dirty="0">
                <a:solidFill>
                  <a:srgbClr val="7030A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</p:spTree>
    <p:extLst>
      <p:ext uri="{BB962C8B-B14F-4D97-AF65-F5344CB8AC3E}">
        <p14:creationId xmlns:p14="http://schemas.microsoft.com/office/powerpoint/2010/main" val="26574258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81DF7C9-5835-5B4F-9C51-8A66CE8FA5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11446" y="4876438"/>
            <a:ext cx="1980554" cy="1922868"/>
          </a:xfrm>
          <a:prstGeom prst="rect">
            <a:avLst/>
          </a:prstGeom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5FD668CD-41E8-6C46-A0BE-2C76230E96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75509" y="1115841"/>
            <a:ext cx="4249367" cy="26776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7A48DB22-1A86-374E-A223-480FBFF61C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4" y="1172334"/>
            <a:ext cx="3676973" cy="2592737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B0E88100-CD49-3346-B6F2-869E98E6B4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26854" y="4866290"/>
            <a:ext cx="1980554" cy="19228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A8DF97BF-5702-324D-BEB2-815EFE1F33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9948" y="4866290"/>
            <a:ext cx="1922868" cy="192286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1C30C2E-6814-DC46-87A5-4C29DD291E9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53813" y="4857209"/>
            <a:ext cx="1942097" cy="1942097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50B1A979-EF61-FA4B-A5D4-BB64EE669E5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026907" y="4857209"/>
            <a:ext cx="1922868" cy="1942097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7FD65D25-F851-BF49-9821-0B4E316B33D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" y="4857209"/>
            <a:ext cx="1922868" cy="1942097"/>
          </a:xfrm>
          <a:prstGeom prst="rect">
            <a:avLst/>
          </a:prstGeom>
        </p:spPr>
      </p:pic>
      <p:sp>
        <p:nvSpPr>
          <p:cNvPr id="12" name="Oval 11">
            <a:extLst>
              <a:ext uri="{FF2B5EF4-FFF2-40B4-BE49-F238E27FC236}">
                <a16:creationId xmlns:a16="http://schemas.microsoft.com/office/drawing/2014/main" id="{0B27D068-14CF-BD48-BAAF-697E38EDE388}"/>
              </a:ext>
            </a:extLst>
          </p:cNvPr>
          <p:cNvSpPr/>
          <p:nvPr/>
        </p:nvSpPr>
        <p:spPr>
          <a:xfrm>
            <a:off x="3212757" y="2169750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DEF91EB2-805A-C64D-89E2-358E5084FEEF}"/>
              </a:ext>
            </a:extLst>
          </p:cNvPr>
          <p:cNvSpPr/>
          <p:nvPr/>
        </p:nvSpPr>
        <p:spPr>
          <a:xfrm>
            <a:off x="2582561" y="1324019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D447568A-7E55-5347-9C65-E87E76995FF1}"/>
              </a:ext>
            </a:extLst>
          </p:cNvPr>
          <p:cNvSpPr/>
          <p:nvPr/>
        </p:nvSpPr>
        <p:spPr>
          <a:xfrm>
            <a:off x="17696" y="265031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38AC2776-5263-094B-8AF6-1F000098FB9F}"/>
              </a:ext>
            </a:extLst>
          </p:cNvPr>
          <p:cNvSpPr/>
          <p:nvPr/>
        </p:nvSpPr>
        <p:spPr>
          <a:xfrm>
            <a:off x="17696" y="1705724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AEA98E59-38B5-0243-AA03-2A8EF319C942}"/>
              </a:ext>
            </a:extLst>
          </p:cNvPr>
          <p:cNvSpPr/>
          <p:nvPr/>
        </p:nvSpPr>
        <p:spPr>
          <a:xfrm>
            <a:off x="1153295" y="111584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A0CAA1AA-CE28-734C-B9D5-9AC2CE93B7D4}"/>
              </a:ext>
            </a:extLst>
          </p:cNvPr>
          <p:cNvSpPr/>
          <p:nvPr/>
        </p:nvSpPr>
        <p:spPr>
          <a:xfrm>
            <a:off x="1153295" y="3240011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82CFC8F2-0705-6D41-90E8-BE98E29816DF}"/>
              </a:ext>
            </a:extLst>
          </p:cNvPr>
          <p:cNvSpPr/>
          <p:nvPr/>
        </p:nvSpPr>
        <p:spPr>
          <a:xfrm>
            <a:off x="2582561" y="3025632"/>
            <a:ext cx="556054" cy="569863"/>
          </a:xfrm>
          <a:prstGeom prst="ellipse">
            <a:avLst/>
          </a:prstGeom>
          <a:noFill/>
          <a:ln w="412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BC95DB0-51F4-9643-A623-3F0E63B9E130}"/>
              </a:ext>
            </a:extLst>
          </p:cNvPr>
          <p:cNvSpPr txBox="1"/>
          <p:nvPr/>
        </p:nvSpPr>
        <p:spPr>
          <a:xfrm>
            <a:off x="8126854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3   4  5   6    7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48CD23-8D69-2142-83CD-7078EF3FA61E}"/>
              </a:ext>
            </a:extLst>
          </p:cNvPr>
          <p:cNvSpPr txBox="1"/>
          <p:nvPr/>
        </p:nvSpPr>
        <p:spPr>
          <a:xfrm>
            <a:off x="10211446" y="4526930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1   2    3   4  5   6    7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3A36D7F-5478-924D-A1C6-3D60A3FCC5AF}"/>
              </a:ext>
            </a:extLst>
          </p:cNvPr>
          <p:cNvSpPr txBox="1"/>
          <p:nvPr/>
        </p:nvSpPr>
        <p:spPr>
          <a:xfrm>
            <a:off x="6102472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3   4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08BCAD7-DB7B-AD4F-BBC0-6EF29CE2B05C}"/>
              </a:ext>
            </a:extLst>
          </p:cNvPr>
          <p:cNvSpPr txBox="1"/>
          <p:nvPr/>
        </p:nvSpPr>
        <p:spPr>
          <a:xfrm>
            <a:off x="4045461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3   </a:t>
            </a:r>
            <a:r>
              <a:rPr lang="en-US" dirty="0">
                <a:solidFill>
                  <a:srgbClr val="00B05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B51C4575-938E-0E43-A24B-292E5AD3CD1E}"/>
              </a:ext>
            </a:extLst>
          </p:cNvPr>
          <p:cNvSpPr txBox="1"/>
          <p:nvPr/>
        </p:nvSpPr>
        <p:spPr>
          <a:xfrm>
            <a:off x="1988450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</a:t>
            </a:r>
            <a:r>
              <a:rPr lang="en-US" dirty="0">
                <a:solidFill>
                  <a:srgbClr val="0070C0"/>
                </a:solidFill>
              </a:rPr>
              <a:t>3</a:t>
            </a:r>
            <a:r>
              <a:rPr lang="en-US" dirty="0"/>
              <a:t>   </a:t>
            </a:r>
            <a:r>
              <a:rPr lang="en-US" dirty="0">
                <a:solidFill>
                  <a:srgbClr val="7030A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6    7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A41DDE6-BCDB-734B-9FF6-72608C4333E8}"/>
              </a:ext>
            </a:extLst>
          </p:cNvPr>
          <p:cNvSpPr txBox="1"/>
          <p:nvPr/>
        </p:nvSpPr>
        <p:spPr>
          <a:xfrm>
            <a:off x="-13789" y="4496958"/>
            <a:ext cx="20845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1</a:t>
            </a:r>
            <a:r>
              <a:rPr lang="en-US" dirty="0"/>
              <a:t>   </a:t>
            </a:r>
            <a:r>
              <a:rPr lang="en-US" dirty="0">
                <a:solidFill>
                  <a:srgbClr val="FFC000"/>
                </a:solidFill>
              </a:rPr>
              <a:t>2</a:t>
            </a:r>
            <a:r>
              <a:rPr lang="en-US" dirty="0"/>
              <a:t>    </a:t>
            </a:r>
            <a:r>
              <a:rPr lang="en-US" dirty="0">
                <a:solidFill>
                  <a:srgbClr val="0070C0"/>
                </a:solidFill>
              </a:rPr>
              <a:t>3</a:t>
            </a:r>
            <a:r>
              <a:rPr lang="en-US" dirty="0"/>
              <a:t>   </a:t>
            </a:r>
            <a:r>
              <a:rPr lang="en-US" dirty="0">
                <a:solidFill>
                  <a:srgbClr val="7030A0"/>
                </a:solidFill>
              </a:rPr>
              <a:t>4</a:t>
            </a:r>
            <a:r>
              <a:rPr lang="en-US" dirty="0"/>
              <a:t>  </a:t>
            </a:r>
            <a:r>
              <a:rPr lang="en-US" dirty="0">
                <a:solidFill>
                  <a:srgbClr val="00B050"/>
                </a:solidFill>
              </a:rPr>
              <a:t>5</a:t>
            </a:r>
            <a:r>
              <a:rPr lang="en-US" dirty="0"/>
              <a:t>   </a:t>
            </a:r>
            <a:r>
              <a:rPr lang="en-US" dirty="0">
                <a:solidFill>
                  <a:srgbClr val="C00000"/>
                </a:solidFill>
              </a:rPr>
              <a:t>6</a:t>
            </a:r>
            <a:r>
              <a:rPr lang="en-US" dirty="0"/>
              <a:t>    7</a:t>
            </a:r>
          </a:p>
        </p:txBody>
      </p:sp>
    </p:spTree>
    <p:extLst>
      <p:ext uri="{BB962C8B-B14F-4D97-AF65-F5344CB8AC3E}">
        <p14:creationId xmlns:p14="http://schemas.microsoft.com/office/powerpoint/2010/main" val="39330753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5DC3CD2-3A21-174F-A956-6FF701F23DDE}"/>
              </a:ext>
            </a:extLst>
          </p:cNvPr>
          <p:cNvSpPr/>
          <p:nvPr/>
        </p:nvSpPr>
        <p:spPr>
          <a:xfrm>
            <a:off x="10514" y="0"/>
            <a:ext cx="12181486" cy="685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 w="4762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B5ECDF-2E4A-3F4B-9A86-F3227909DC33}"/>
              </a:ext>
            </a:extLst>
          </p:cNvPr>
          <p:cNvSpPr txBox="1"/>
          <p:nvPr/>
        </p:nvSpPr>
        <p:spPr>
          <a:xfrm>
            <a:off x="10514" y="742430"/>
            <a:ext cx="12181486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AU" sz="1600" dirty="0">
              <a:effectLst/>
            </a:endParaRPr>
          </a:p>
          <a:p>
            <a:r>
              <a:rPr lang="en-AU" sz="16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SYNC QUALITY ASSESMENT</a:t>
            </a:r>
          </a:p>
          <a:p>
            <a:pPr lvl="1"/>
            <a:r>
              <a:rPr lang="en-AU" sz="1600" dirty="0">
                <a:effectLst/>
              </a:rPr>
              <a:t>Freitas, L., Torres, L. A. B., &amp; Aguirre, L. A. (2018). Phase definition to assess synchronization quality of nonlinear oscillators. </a:t>
            </a:r>
            <a:r>
              <a:rPr lang="en-AU" sz="1600" i="1" dirty="0">
                <a:effectLst/>
              </a:rPr>
              <a:t>Physical Review E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97</a:t>
            </a:r>
            <a:r>
              <a:rPr lang="en-AU" sz="1600" dirty="0">
                <a:effectLst/>
              </a:rPr>
              <a:t>(5), 052202. </a:t>
            </a:r>
            <a:r>
              <a:rPr lang="en-AU" sz="1600" dirty="0">
                <a:effectLst/>
                <a:hlinkClick r:id="rId2"/>
              </a:rPr>
              <a:t>https://doi.org/10.1103/PhysRevE.97.052202</a:t>
            </a:r>
            <a:endParaRPr lang="en-AU" sz="1600" dirty="0"/>
          </a:p>
          <a:p>
            <a:pPr lvl="1"/>
            <a:r>
              <a:rPr lang="en-AU" sz="1600" dirty="0">
                <a:effectLst/>
              </a:rPr>
              <a:t>Aguirre, L. A., &amp; Freitas, L. (2017). Control and observability aspects of phase synchronization. </a:t>
            </a:r>
            <a:r>
              <a:rPr lang="en-AU" sz="1600" i="1" dirty="0">
                <a:effectLst/>
              </a:rPr>
              <a:t>Nonlinear Dynamics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91</a:t>
            </a:r>
            <a:r>
              <a:rPr lang="en-AU" sz="1600" dirty="0">
                <a:effectLst/>
              </a:rPr>
              <a:t>(4), 1–15. </a:t>
            </a:r>
            <a:r>
              <a:rPr lang="en-AU" sz="1600" dirty="0">
                <a:effectLst/>
                <a:hlinkClick r:id="rId3"/>
              </a:rPr>
              <a:t>https://doi.org/10.1007/s11071-017-4009-9</a:t>
            </a:r>
            <a:r>
              <a:rPr lang="en-AU" sz="1600" dirty="0">
                <a:effectLst/>
              </a:rPr>
              <a:t> </a:t>
            </a:r>
          </a:p>
          <a:p>
            <a:endParaRPr lang="en-AU" sz="1600" dirty="0"/>
          </a:p>
          <a:p>
            <a:endParaRPr lang="en-AU" sz="1600" dirty="0"/>
          </a:p>
          <a:p>
            <a:r>
              <a:rPr lang="en-AU" sz="1600" b="1" u="sng" dirty="0">
                <a:solidFill>
                  <a:schemeClr val="tx1">
                    <a:lumMod val="50000"/>
                    <a:lumOff val="50000"/>
                  </a:schemeClr>
                </a:solidFill>
              </a:rPr>
              <a:t>Varimax + MSSA FOR PHASE SYNC CHARACTERIZATION</a:t>
            </a:r>
            <a:endParaRPr lang="en-AU" sz="1600" dirty="0"/>
          </a:p>
          <a:p>
            <a:pPr lvl="1"/>
            <a:r>
              <a:rPr lang="en-AU" sz="1600" dirty="0" err="1">
                <a:effectLst/>
              </a:rPr>
              <a:t>Groth</a:t>
            </a:r>
            <a:r>
              <a:rPr lang="en-AU" sz="1600" dirty="0">
                <a:effectLst/>
              </a:rPr>
              <a:t>, A., &amp; </a:t>
            </a:r>
            <a:r>
              <a:rPr lang="en-AU" sz="1600" dirty="0" err="1">
                <a:effectLst/>
              </a:rPr>
              <a:t>Ghil</a:t>
            </a:r>
            <a:r>
              <a:rPr lang="en-AU" sz="1600" dirty="0">
                <a:effectLst/>
              </a:rPr>
              <a:t>, M. (2011). Multivariate singular spectrum analysis and the road to phase synchronization. </a:t>
            </a:r>
            <a:r>
              <a:rPr lang="en-AU" sz="1600" i="1" dirty="0">
                <a:effectLst/>
              </a:rPr>
              <a:t>Physical Review E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84</a:t>
            </a:r>
            <a:r>
              <a:rPr lang="en-AU" sz="1600" dirty="0">
                <a:effectLst/>
              </a:rPr>
              <a:t>(3), 036206. </a:t>
            </a:r>
            <a:r>
              <a:rPr lang="en-AU" sz="1600" dirty="0">
                <a:effectLst/>
                <a:hlinkClick r:id="rId4"/>
              </a:rPr>
              <a:t>https://doi.org/10.1103/PhysRevE.84.036206</a:t>
            </a:r>
            <a:r>
              <a:rPr lang="en-AU" sz="1600" dirty="0">
                <a:effectLst/>
              </a:rPr>
              <a:t> </a:t>
            </a:r>
          </a:p>
          <a:p>
            <a:pPr lvl="1"/>
            <a:endParaRPr lang="en-AU" sz="1600" dirty="0"/>
          </a:p>
          <a:p>
            <a:pPr lvl="1"/>
            <a:r>
              <a:rPr lang="en-AU" sz="1600" dirty="0" err="1">
                <a:effectLst/>
              </a:rPr>
              <a:t>Portes</a:t>
            </a:r>
            <a:r>
              <a:rPr lang="en-AU" sz="1600" dirty="0">
                <a:effectLst/>
              </a:rPr>
              <a:t>, L. L., &amp; Aguirre, L. A. (2016). Enhancing multivariate singular spectrum analysis for phase synchronization: The role of observability. </a:t>
            </a:r>
            <a:r>
              <a:rPr lang="en-AU" sz="1600" i="1" dirty="0">
                <a:effectLst/>
              </a:rPr>
              <a:t>Chaos: An Interdisciplinary Journal of Nonlinear Science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26</a:t>
            </a:r>
            <a:r>
              <a:rPr lang="en-AU" sz="1600" dirty="0">
                <a:effectLst/>
              </a:rPr>
              <a:t>(9), 093112. </a:t>
            </a:r>
            <a:r>
              <a:rPr lang="en-AU" sz="1600" dirty="0">
                <a:effectLst/>
                <a:hlinkClick r:id="rId5"/>
              </a:rPr>
              <a:t>https://doi.org/10.1063/1.4963013</a:t>
            </a:r>
            <a:r>
              <a:rPr lang="en-AU" sz="1600" dirty="0">
                <a:effectLst/>
              </a:rPr>
              <a:t> </a:t>
            </a:r>
          </a:p>
          <a:p>
            <a:pPr lvl="1"/>
            <a:endParaRPr lang="en-AU" sz="1600" dirty="0">
              <a:effectLst/>
            </a:endParaRPr>
          </a:p>
          <a:p>
            <a:pPr lvl="1"/>
            <a:r>
              <a:rPr lang="en-AU" sz="1600" dirty="0" err="1">
                <a:effectLst/>
              </a:rPr>
              <a:t>Portes</a:t>
            </a:r>
            <a:r>
              <a:rPr lang="en-AU" sz="1600" dirty="0">
                <a:effectLst/>
              </a:rPr>
              <a:t>, L. L., Aguirre, L. A., \bf </a:t>
            </a:r>
            <a:r>
              <a:rPr lang="en-AU" sz="1600" dirty="0" err="1">
                <a:effectLst/>
              </a:rPr>
              <a:t>Portes</a:t>
            </a:r>
            <a:r>
              <a:rPr lang="en-AU" sz="1600" dirty="0">
                <a:effectLst/>
              </a:rPr>
              <a:t>, L. L., &amp; Aguirre, L. A. (2016). Matrix formulation and singular-value decomposition algorithm for structured varimax rotation in multivariate singular spectrum analysis. </a:t>
            </a:r>
            <a:r>
              <a:rPr lang="en-AU" sz="1600" i="1" dirty="0">
                <a:effectLst/>
              </a:rPr>
              <a:t>Physical Review E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93</a:t>
            </a:r>
            <a:r>
              <a:rPr lang="en-AU" sz="1600" dirty="0">
                <a:effectLst/>
              </a:rPr>
              <a:t>(5), 052216. </a:t>
            </a:r>
            <a:r>
              <a:rPr lang="en-AU" sz="1600" dirty="0">
                <a:effectLst/>
                <a:hlinkClick r:id="rId6"/>
              </a:rPr>
              <a:t>https://doi.org/10.1103/PhysRevE.93.052216</a:t>
            </a:r>
            <a:endParaRPr lang="en-AU" sz="1600" dirty="0">
              <a:effectLst/>
            </a:endParaRPr>
          </a:p>
          <a:p>
            <a:pPr lvl="1"/>
            <a:endParaRPr lang="en-AU" sz="1600" dirty="0">
              <a:effectLst/>
            </a:endParaRPr>
          </a:p>
          <a:p>
            <a:pPr lvl="1"/>
            <a:r>
              <a:rPr lang="en-AU" sz="1600" dirty="0" err="1">
                <a:effectLst/>
              </a:rPr>
              <a:t>Portes</a:t>
            </a:r>
            <a:r>
              <a:rPr lang="en-AU" sz="1600" dirty="0">
                <a:effectLst/>
              </a:rPr>
              <a:t>, L. L., &amp; Aguirre, L. A. (2019). Impact of mixed measurements in detecting phase synchronization in networks using multivariate singular spectrum analysis. </a:t>
            </a:r>
            <a:r>
              <a:rPr lang="en-AU" sz="1600" i="1" dirty="0">
                <a:effectLst/>
              </a:rPr>
              <a:t>Nonlinear Dynamics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96</a:t>
            </a:r>
            <a:r>
              <a:rPr lang="en-AU" sz="1600" dirty="0">
                <a:effectLst/>
              </a:rPr>
              <a:t>(3), 2197–2209. </a:t>
            </a:r>
            <a:r>
              <a:rPr lang="en-AU" sz="1600" dirty="0">
                <a:effectLst/>
                <a:hlinkClick r:id="rId7"/>
              </a:rPr>
              <a:t>https://doi.org/10.1007/s11071-019-04917-7</a:t>
            </a:r>
            <a:r>
              <a:rPr lang="en-AU" sz="1600" dirty="0">
                <a:effectLst/>
              </a:rPr>
              <a:t> </a:t>
            </a:r>
          </a:p>
          <a:p>
            <a:pPr lvl="1"/>
            <a:endParaRPr lang="en-AU" sz="1600" dirty="0">
              <a:effectLst/>
            </a:endParaRPr>
          </a:p>
          <a:p>
            <a:pPr lvl="1"/>
            <a:r>
              <a:rPr lang="en-AU" sz="1600" dirty="0">
                <a:effectLst/>
              </a:rPr>
              <a:t>Aguirre, L. A., </a:t>
            </a:r>
            <a:r>
              <a:rPr lang="en-AU" sz="1600" dirty="0" err="1">
                <a:effectLst/>
              </a:rPr>
              <a:t>Portes</a:t>
            </a:r>
            <a:r>
              <a:rPr lang="en-AU" sz="1600" dirty="0">
                <a:effectLst/>
              </a:rPr>
              <a:t>, L. L., &amp; </a:t>
            </a:r>
            <a:r>
              <a:rPr lang="en-AU" sz="1600" dirty="0" err="1">
                <a:effectLst/>
              </a:rPr>
              <a:t>Letellier</a:t>
            </a:r>
            <a:r>
              <a:rPr lang="en-AU" sz="1600" dirty="0">
                <a:effectLst/>
              </a:rPr>
              <a:t>, C. (2017). Observability and synchronization of neuron models. </a:t>
            </a:r>
            <a:r>
              <a:rPr lang="en-AU" sz="1600" i="1" dirty="0">
                <a:effectLst/>
              </a:rPr>
              <a:t>Chaos: An Interdisciplinary Journal of Nonlinear Science</a:t>
            </a:r>
            <a:r>
              <a:rPr lang="en-AU" sz="1600" dirty="0">
                <a:effectLst/>
              </a:rPr>
              <a:t>, </a:t>
            </a:r>
            <a:r>
              <a:rPr lang="en-AU" sz="1600" i="1" dirty="0">
                <a:effectLst/>
              </a:rPr>
              <a:t>27</a:t>
            </a:r>
            <a:r>
              <a:rPr lang="en-AU" sz="1600" dirty="0">
                <a:effectLst/>
              </a:rPr>
              <a:t>(10), 103103. </a:t>
            </a:r>
            <a:r>
              <a:rPr lang="en-AU" sz="1600" dirty="0">
                <a:effectLst/>
                <a:hlinkClick r:id="rId8"/>
              </a:rPr>
              <a:t>https://doi.org/10.1063/1.4985291</a:t>
            </a:r>
            <a:r>
              <a:rPr lang="en-AU" sz="1600" dirty="0">
                <a:effectLst/>
              </a:rPr>
              <a:t> </a:t>
            </a:r>
          </a:p>
          <a:p>
            <a:endParaRPr lang="en-AU" sz="1600" dirty="0">
              <a:effectLst/>
            </a:endParaRPr>
          </a:p>
          <a:p>
            <a:endParaRPr lang="en-AU" sz="1600" dirty="0">
              <a:effectLst/>
            </a:endParaRPr>
          </a:p>
          <a:p>
            <a:endParaRPr lang="en-AU" sz="1600" dirty="0"/>
          </a:p>
          <a:p>
            <a:endParaRPr lang="en-AU" sz="1600" dirty="0">
              <a:effectLst/>
            </a:endParaRPr>
          </a:p>
          <a:p>
            <a:endParaRPr lang="en-US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4FB1CD-1B36-8241-A632-E6D766200A20}"/>
              </a:ext>
            </a:extLst>
          </p:cNvPr>
          <p:cNvSpPr txBox="1"/>
          <p:nvPr/>
        </p:nvSpPr>
        <p:spPr>
          <a:xfrm>
            <a:off x="104535" y="0"/>
            <a:ext cx="23158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1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40864603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4B6D-8AB5-7C4F-8091-73770B8A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476" y="76645"/>
            <a:ext cx="5068614" cy="701122"/>
          </a:xfrm>
        </p:spPr>
        <p:txBody>
          <a:bodyPr>
            <a:normAutofit/>
          </a:bodyPr>
          <a:lstStyle/>
          <a:p>
            <a:r>
              <a:rPr lang="en-US" b="1" dirty="0"/>
              <a:t>SUMARY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94A6A5-0639-1543-8DBA-4EBA70608DCE}"/>
              </a:ext>
            </a:extLst>
          </p:cNvPr>
          <p:cNvSpPr/>
          <p:nvPr/>
        </p:nvSpPr>
        <p:spPr>
          <a:xfrm>
            <a:off x="312681" y="1530236"/>
            <a:ext cx="11059511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/>
              <a:t>THE GOAL</a:t>
            </a:r>
          </a:p>
          <a:p>
            <a:endParaRPr lang="en-US" sz="2400" dirty="0"/>
          </a:p>
          <a:p>
            <a:r>
              <a:rPr lang="en-US" sz="2400" dirty="0"/>
              <a:t>ASSESMENT TOOLS</a:t>
            </a:r>
          </a:p>
          <a:p>
            <a:pPr lvl="1"/>
            <a:r>
              <a:rPr lang="en-US" dirty="0"/>
              <a:t>VECTOR FIELD PHASE (VFP)   |    SYNC QUALITY</a:t>
            </a:r>
          </a:p>
          <a:p>
            <a:pPr lvl="1"/>
            <a:r>
              <a:rPr lang="en-US" dirty="0"/>
              <a:t>VARIMAX + MULTIVARIATE SINGULAR SPECTRUM ANALYSIS</a:t>
            </a:r>
          </a:p>
          <a:p>
            <a:endParaRPr lang="en-US" sz="2400" dirty="0"/>
          </a:p>
          <a:p>
            <a:r>
              <a:rPr lang="en-US" sz="2400" dirty="0"/>
              <a:t>EXAMPLE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B37919EB-6BC4-FA42-8F10-9280CB17A1DE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99922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6A2245B-8DE7-6F4F-B1F4-F25E8E85F57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49960" y="1048856"/>
                <a:ext cx="10515600" cy="4351338"/>
              </a:xfrm>
            </p:spPr>
            <p:txBody>
              <a:bodyPr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2000" dirty="0"/>
                  <a:t>For a trajectory </a:t>
                </a: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𝛾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𝑡</m:t>
                    </m:r>
                    <m:r>
                      <a:rPr lang="en-US" sz="2000" i="1">
                        <a:latin typeface="Cambria Math" panose="02040503050406030204" pitchFamily="18" charset="0"/>
                      </a:rPr>
                      <m:t>;</m:t>
                    </m:r>
                    <m:sSub>
                      <m:sSubPr>
                        <m:ctrlPr>
                          <a:rPr lang="en-US" sz="2000" b="1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  <m:sub>
                        <m:r>
                          <a:rPr lang="en-US" sz="2000" b="1" i="1">
                            <a:latin typeface="Cambria Math" panose="02040503050406030204" pitchFamily="18" charset="0"/>
                          </a:rPr>
                          <m:t>𝟎</m:t>
                        </m:r>
                      </m:sub>
                    </m:sSub>
                    <m:r>
                      <a:rPr lang="en-US" sz="20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the </a:t>
                </a:r>
                <a:r>
                  <a:rPr lang="en-US" sz="2000" i="1" dirty="0"/>
                  <a:t>Vector Field Phase</a:t>
                </a:r>
                <a:r>
                  <a:rPr lang="en-US" sz="2000" dirty="0"/>
                  <a:t> (VFP) is given by:</a:t>
                </a:r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0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0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en-US" sz="2000" dirty="0"/>
              </a:p>
              <a:p>
                <a:pPr marL="0" indent="0">
                  <a:lnSpc>
                    <a:spcPct val="150000"/>
                  </a:lnSpc>
                  <a:buNone/>
                </a:pPr>
                <a:endParaRPr lang="pt-BR" sz="2000" dirty="0"/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pt-BR" sz="2000" dirty="0"/>
                  <a:t>where </a:t>
                </a: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𝑐</m:t>
                    </m:r>
                    <m:d>
                      <m:dPr>
                        <m:ctrlPr>
                          <a:rPr lang="en-U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000" b="1" i="1" smtClean="0">
                            <a:latin typeface="Cambria Math" panose="02040503050406030204" pitchFamily="18" charset="0"/>
                          </a:rPr>
                          <m:t>𝒙</m:t>
                        </m:r>
                      </m:e>
                    </m:d>
                  </m:oMath>
                </a14:m>
                <a:r>
                  <a:rPr lang="en-US" sz="2000" dirty="0"/>
                  <a:t> is a positive function.</a:t>
                </a:r>
              </a:p>
            </p:txBody>
          </p:sp>
        </mc:Choice>
        <mc:Fallback xmlns="">
          <p:sp>
            <p:nvSpPr>
              <p:cNvPr id="2" name="Content Placeholder 1">
                <a:extLst>
                  <a:ext uri="{FF2B5EF4-FFF2-40B4-BE49-F238E27FC236}">
                    <a16:creationId xmlns:a16="http://schemas.microsoft.com/office/drawing/2014/main" id="{56A2245B-8DE7-6F4F-B1F4-F25E8E85F57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9960" y="1048856"/>
                <a:ext cx="10515600" cy="4351338"/>
              </a:xfrm>
              <a:blipFill>
                <a:blip r:embed="rId2"/>
                <a:stretch>
                  <a:fillRect l="-6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" name="Retângulo 8">
                <a:extLst>
                  <a:ext uri="{FF2B5EF4-FFF2-40B4-BE49-F238E27FC236}">
                    <a16:creationId xmlns:a16="http://schemas.microsoft.com/office/drawing/2014/main" id="{043617BE-2EC0-7A46-9EF4-F43FB5C3A51F}"/>
                  </a:ext>
                </a:extLst>
              </p:cNvPr>
              <p:cNvSpPr/>
              <p:nvPr/>
            </p:nvSpPr>
            <p:spPr>
              <a:xfrm>
                <a:off x="1967528" y="2289800"/>
                <a:ext cx="7080463" cy="116544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pt-BR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𝜙</m:t>
                      </m:r>
                      <m:d>
                        <m:dPr>
                          <m:ctrlPr>
                            <a:rPr lang="pt-BR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pt-BR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</m:e>
                      </m:d>
                      <m:r>
                        <a:rPr lang="pt-BR" sz="3200" b="0" i="1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2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pt-BR" sz="3200" i="1">
                              <a:latin typeface="Cambria Math" panose="02040503050406030204" pitchFamily="18" charset="0"/>
                            </a:rPr>
                            <m:t>𝜙</m:t>
                          </m:r>
                        </m:e>
                        <m:sub>
                          <m:r>
                            <a:rPr lang="en-US" sz="3200" b="0" i="1" smtClean="0">
                              <a:latin typeface="Cambria Math" panose="020405030504060302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3200" b="0" i="1" smtClean="0">
                          <a:latin typeface="Cambria Math" panose="02040503050406030204" pitchFamily="18" charset="0"/>
                        </a:rPr>
                        <m:t>+</m:t>
                      </m:r>
                      <m:nary>
                        <m:naryPr>
                          <m:supHide m:val="on"/>
                          <m:ctrlPr>
                            <a:rPr lang="pt-BR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𝛾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;</m:t>
                          </m:r>
                          <m:sSub>
                            <m:sSubPr>
                              <m:ctrlP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  <m:sub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𝟎</m:t>
                              </m:r>
                            </m:sub>
                          </m:sSub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)</m:t>
                          </m:r>
                        </m:sub>
                        <m:sup/>
                        <m:e>
                          <m:r>
                            <a:rPr lang="en-US" sz="3200" b="0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𝑐</m:t>
                          </m:r>
                          <m:d>
                            <m:dPr>
                              <m:ctrlPr>
                                <a:rPr lang="en-US" sz="3200" b="0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200" b="1" i="1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en-US" sz="3200" b="1" i="1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</a:rPr>
                            <m:t> </m:t>
                          </m:r>
                          <m:sSup>
                            <m:sSupPr>
                              <m:ctrlP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pt-BR" sz="3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𝒇</m:t>
                              </m:r>
                            </m:e>
                            <m:sup>
                              <m:r>
                                <a:rPr lang="en-US" sz="32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⊤</m:t>
                              </m:r>
                            </m:sup>
                          </m:sSup>
                          <m:d>
                            <m:dPr>
                              <m:ctrlPr>
                                <a:rPr lang="pt-BR" sz="32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dPr>
                            <m:e>
                              <m:r>
                                <a:rPr lang="pt-BR" sz="3200" b="1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𝒙</m:t>
                              </m:r>
                            </m:e>
                          </m:d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</m:t>
                          </m:r>
                          <m:r>
                            <a:rPr lang="pt-BR" sz="32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𝑑</m:t>
                          </m:r>
                          <m:r>
                            <a:rPr lang="pt-BR" sz="3200" b="1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𝒙</m:t>
                          </m:r>
                        </m:e>
                      </m:nary>
                      <m:r>
                        <a:rPr lang="en-US" sz="3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</m:oMath>
                  </m:oMathPara>
                </a14:m>
                <a:endParaRPr lang="pt-BR" sz="3200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3" name="Retângulo 8">
                <a:extLst>
                  <a:ext uri="{FF2B5EF4-FFF2-40B4-BE49-F238E27FC236}">
                    <a16:creationId xmlns:a16="http://schemas.microsoft.com/office/drawing/2014/main" id="{043617BE-2EC0-7A46-9EF4-F43FB5C3A51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67528" y="2289800"/>
                <a:ext cx="7080463" cy="1165447"/>
              </a:xfrm>
              <a:prstGeom prst="rect">
                <a:avLst/>
              </a:prstGeom>
              <a:blipFill>
                <a:blip r:embed="rId3"/>
                <a:stretch>
                  <a:fillRect t="-178261" b="-2478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upo 14">
            <a:extLst>
              <a:ext uri="{FF2B5EF4-FFF2-40B4-BE49-F238E27FC236}">
                <a16:creationId xmlns:a16="http://schemas.microsoft.com/office/drawing/2014/main" id="{3BF98471-0A57-B143-8D04-9E3B4B7FE11F}"/>
              </a:ext>
            </a:extLst>
          </p:cNvPr>
          <p:cNvGrpSpPr/>
          <p:nvPr/>
        </p:nvGrpSpPr>
        <p:grpSpPr>
          <a:xfrm>
            <a:off x="7711477" y="3790973"/>
            <a:ext cx="2887291" cy="1609221"/>
            <a:chOff x="4715558" y="4844741"/>
            <a:chExt cx="2887291" cy="1609221"/>
          </a:xfrm>
        </p:grpSpPr>
        <mc:AlternateContent xmlns:mc="http://schemas.openxmlformats.org/markup-compatibility/2006" xmlns:a14="http://schemas.microsoft.com/office/drawing/2010/main">
          <mc:Choice Requires="a14">
            <p:sp>
              <p:nvSpPr>
                <p:cNvPr id="5" name="Retângulo 6">
                  <a:extLst>
                    <a:ext uri="{FF2B5EF4-FFF2-40B4-BE49-F238E27FC236}">
                      <a16:creationId xmlns:a16="http://schemas.microsoft.com/office/drawing/2014/main" id="{D4572832-7F01-0747-B09D-A89C6EB881F0}"/>
                    </a:ext>
                  </a:extLst>
                </p:cNvPr>
                <p:cNvSpPr/>
                <p:nvPr/>
              </p:nvSpPr>
              <p:spPr>
                <a:xfrm>
                  <a:off x="4715558" y="4844741"/>
                  <a:ext cx="2760884" cy="97731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 algn="ctr"/>
                  <a14:m>
                    <m:oMathPara xmlns:m="http://schemas.openxmlformats.org/officeDocument/2006/math">
                      <m:oMathParaPr>
                        <m:jc m:val="center"/>
                      </m:oMathParaPr>
                      <m:oMath xmlns:m="http://schemas.openxmlformats.org/officeDocument/2006/math">
                        <m:r>
                          <a:rPr lang="pt-BR" sz="280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𝑐</m:t>
                        </m:r>
                        <m:d>
                          <m:dPr>
                            <m:ctrlPr>
                              <a:rPr lang="pt-BR" sz="2800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sz="2800" b="1" i="1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𝒙</m:t>
                            </m:r>
                          </m:e>
                        </m:d>
                        <m:r>
                          <a:rPr lang="pt-BR" sz="2800" b="0" i="1" smtClean="0">
                            <a:solidFill>
                              <a:schemeClr val="tx1">
                                <a:lumMod val="75000"/>
                                <a:lumOff val="25000"/>
                              </a:schemeClr>
                            </a:solidFill>
                            <a:latin typeface="Cambria Math" panose="020405030504060302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pt-BR" sz="28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fPr>
                          <m:num>
                            <m:r>
                              <a:rPr lang="pt-BR" sz="28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2</m:t>
                            </m:r>
                            <m:r>
                              <a:rPr lang="pt-BR" sz="28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𝜋</m:t>
                            </m:r>
                          </m:num>
                          <m:den>
                            <m:r>
                              <a:rPr lang="pt-BR" sz="2800" b="0" i="1" smtClean="0">
                                <a:solidFill>
                                  <a:schemeClr val="tx1">
                                    <a:lumMod val="75000"/>
                                    <a:lumOff val="25000"/>
                                  </a:schemeClr>
                                </a:solidFill>
                                <a:latin typeface="Cambria Math" panose="02040503050406030204" pitchFamily="18" charset="0"/>
                              </a:rPr>
                              <m:t>ℓ </m:t>
                            </m:r>
                            <m:d>
                              <m:dPr>
                                <m:begChr m:val="‖"/>
                                <m:endChr m:val="‖"/>
                                <m:ctrlPr>
                                  <a:rPr lang="pt-BR" sz="2800" b="0" i="1" smtClean="0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pt-BR" sz="2800" b="1" i="1">
                                    <a:solidFill>
                                      <a:schemeClr val="tx1">
                                        <a:lumMod val="75000"/>
                                        <a:lumOff val="25000"/>
                                      </a:schemeClr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</a:rPr>
                                  <m:t>𝒇</m:t>
                                </m:r>
                                <m:d>
                                  <m:dPr>
                                    <m:ctrlPr>
                                      <a:rPr lang="pt-BR" sz="2800" i="1">
                                        <a:solidFill>
                                          <a:schemeClr val="tx1">
                                            <a:lumMod val="75000"/>
                                            <a:lumOff val="25000"/>
                                          </a:schemeClr>
                                        </a:solidFill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acc>
                                      <m:accPr>
                                        <m:chr m:val="⃗"/>
                                        <m:ctrlPr>
                                          <a:rPr lang="pt-BR" sz="2800" i="1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</m:ctrlPr>
                                      </m:accPr>
                                      <m:e>
                                        <m:r>
                                          <a:rPr lang="pt-BR" sz="2800" i="1">
                                            <a:solidFill>
                                              <a:schemeClr val="tx1">
                                                <a:lumMod val="75000"/>
                                                <a:lumOff val="25000"/>
                                              </a:schemeClr>
                                            </a:solidFill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</a:rPr>
                                          <m:t>𝑥</m:t>
                                        </m:r>
                                      </m:e>
                                    </m:acc>
                                  </m:e>
                                </m:d>
                              </m:e>
                            </m:d>
                          </m:den>
                        </m:f>
                      </m:oMath>
                    </m:oMathPara>
                  </a14:m>
                  <a:endParaRPr lang="pt-BR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endParaRPr>
                </a:p>
              </p:txBody>
            </p:sp>
          </mc:Choice>
          <mc:Fallback xmlns="">
            <p:sp>
              <p:nvSpPr>
                <p:cNvPr id="5" name="Retângulo 6">
                  <a:extLst>
                    <a:ext uri="{FF2B5EF4-FFF2-40B4-BE49-F238E27FC236}">
                      <a16:creationId xmlns:a16="http://schemas.microsoft.com/office/drawing/2014/main" id="{D4572832-7F01-0747-B09D-A89C6EB881F0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15558" y="4844741"/>
                  <a:ext cx="2760884" cy="977319"/>
                </a:xfrm>
                <a:prstGeom prst="rect">
                  <a:avLst/>
                </a:prstGeom>
                <a:blipFill>
                  <a:blip r:embed="rId4"/>
                  <a:stretch>
                    <a:fillRect b="-1298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grpSp>
          <p:nvGrpSpPr>
            <p:cNvPr id="6" name="Grupo 13">
              <a:extLst>
                <a:ext uri="{FF2B5EF4-FFF2-40B4-BE49-F238E27FC236}">
                  <a16:creationId xmlns:a16="http://schemas.microsoft.com/office/drawing/2014/main" id="{5B0B91C3-D45C-0743-BA66-F220264A1861}"/>
                </a:ext>
              </a:extLst>
            </p:cNvPr>
            <p:cNvGrpSpPr/>
            <p:nvPr/>
          </p:nvGrpSpPr>
          <p:grpSpPr>
            <a:xfrm>
              <a:off x="6096000" y="5900672"/>
              <a:ext cx="1506849" cy="553290"/>
              <a:chOff x="6096000" y="5900672"/>
              <a:chExt cx="1506849" cy="553290"/>
            </a:xfrm>
          </p:grpSpPr>
          <p:sp>
            <p:nvSpPr>
              <p:cNvPr id="7" name="CaixaDeTexto 3">
                <a:extLst>
                  <a:ext uri="{FF2B5EF4-FFF2-40B4-BE49-F238E27FC236}">
                    <a16:creationId xmlns:a16="http://schemas.microsoft.com/office/drawing/2014/main" id="{4AB9C343-5E15-0F43-A59C-A7A571307594}"/>
                  </a:ext>
                </a:extLst>
              </p:cNvPr>
              <p:cNvSpPr txBox="1"/>
              <p:nvPr/>
            </p:nvSpPr>
            <p:spPr>
              <a:xfrm>
                <a:off x="6597446" y="6176963"/>
                <a:ext cx="819712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pt-BR" sz="1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Arc length</a:t>
                </a:r>
              </a:p>
            </p:txBody>
          </p:sp>
          <p:cxnSp>
            <p:nvCxnSpPr>
              <p:cNvPr id="8" name="Conector reto 9">
                <a:extLst>
                  <a:ext uri="{FF2B5EF4-FFF2-40B4-BE49-F238E27FC236}">
                    <a16:creationId xmlns:a16="http://schemas.microsoft.com/office/drawing/2014/main" id="{57348641-625F-5D49-B198-376B0236D930}"/>
                  </a:ext>
                </a:extLst>
              </p:cNvPr>
              <p:cNvCxnSpPr/>
              <p:nvPr/>
            </p:nvCxnSpPr>
            <p:spPr>
              <a:xfrm>
                <a:off x="6096000" y="5900672"/>
                <a:ext cx="530942" cy="55258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" name="Conector reto 10">
                <a:extLst>
                  <a:ext uri="{FF2B5EF4-FFF2-40B4-BE49-F238E27FC236}">
                    <a16:creationId xmlns:a16="http://schemas.microsoft.com/office/drawing/2014/main" id="{30836162-CA49-8845-8035-D9CE70846B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626942" y="6453253"/>
                <a:ext cx="975907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0" name="Rectangle 9">
            <a:extLst>
              <a:ext uri="{FF2B5EF4-FFF2-40B4-BE49-F238E27FC236}">
                <a16:creationId xmlns:a16="http://schemas.microsoft.com/office/drawing/2014/main" id="{A7BE037F-A028-7448-9683-9FDA430AA25A}"/>
              </a:ext>
            </a:extLst>
          </p:cNvPr>
          <p:cNvSpPr/>
          <p:nvPr/>
        </p:nvSpPr>
        <p:spPr>
          <a:xfrm>
            <a:off x="0" y="166036"/>
            <a:ext cx="70502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VECTOR FIELD PHASE (VFP)    |   SYNC QUALITY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3AC4562-A79A-574C-A88C-284997F4FAB0}"/>
              </a:ext>
            </a:extLst>
          </p:cNvPr>
          <p:cNvSpPr/>
          <p:nvPr/>
        </p:nvSpPr>
        <p:spPr>
          <a:xfrm>
            <a:off x="0" y="6334780"/>
            <a:ext cx="12192000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400" dirty="0"/>
              <a:t>Freitas, L., Torres, L. A. B., &amp; Aguirre, L. A. (2018). </a:t>
            </a:r>
            <a:r>
              <a:rPr lang="en-AU" sz="1400" b="1" dirty="0"/>
              <a:t>Phase definition to assess synchronization quality of nonlinear oscillators</a:t>
            </a:r>
            <a:r>
              <a:rPr lang="en-AU" sz="1400" dirty="0"/>
              <a:t>. </a:t>
            </a:r>
            <a:r>
              <a:rPr lang="en-AU" sz="1400" i="1" dirty="0"/>
              <a:t>Physical Review E</a:t>
            </a:r>
            <a:r>
              <a:rPr lang="en-AU" sz="1400" dirty="0"/>
              <a:t>, </a:t>
            </a:r>
            <a:r>
              <a:rPr lang="en-AU" sz="1400" i="1" dirty="0"/>
              <a:t>97</a:t>
            </a:r>
            <a:r>
              <a:rPr lang="en-AU" sz="1400" dirty="0"/>
              <a:t>(5), 052202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DC4337A-5D3E-4E49-9A12-5C00A84A4C11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85289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B76D4AA-9B66-0D4A-9BED-8EC4BCF3C4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2300" y="2498396"/>
            <a:ext cx="8407400" cy="2870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ED58A528-8172-E749-80DB-7B0AA9215478}"/>
              </a:ext>
            </a:extLst>
          </p:cNvPr>
          <p:cNvSpPr/>
          <p:nvPr/>
        </p:nvSpPr>
        <p:spPr>
          <a:xfrm>
            <a:off x="0" y="133271"/>
            <a:ext cx="87773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VARIMAX + MULTIVARIATE SINGULAR SPECTRUM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61FAA75-6AB3-6F48-8E95-FFBE21C0C124}"/>
              </a:ext>
            </a:extLst>
          </p:cNvPr>
          <p:cNvSpPr/>
          <p:nvPr/>
        </p:nvSpPr>
        <p:spPr>
          <a:xfrm>
            <a:off x="0" y="5849995"/>
            <a:ext cx="12192000" cy="11695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400" dirty="0" err="1"/>
              <a:t>Groth</a:t>
            </a:r>
            <a:r>
              <a:rPr lang="en-AU" sz="1400" dirty="0"/>
              <a:t>, A., &amp; </a:t>
            </a:r>
            <a:r>
              <a:rPr lang="en-AU" sz="1400" dirty="0" err="1"/>
              <a:t>Ghil</a:t>
            </a:r>
            <a:r>
              <a:rPr lang="en-AU" sz="1400" dirty="0"/>
              <a:t>, M. (2011). </a:t>
            </a:r>
            <a:r>
              <a:rPr lang="en-AU" sz="1400" b="1" dirty="0"/>
              <a:t>Multivariate singular spectrum analysis and the road to phase synchronization</a:t>
            </a:r>
            <a:r>
              <a:rPr lang="en-AU" sz="1400" dirty="0"/>
              <a:t>. </a:t>
            </a:r>
            <a:r>
              <a:rPr lang="en-AU" sz="1400" i="1" dirty="0"/>
              <a:t>Physical Review E</a:t>
            </a:r>
            <a:r>
              <a:rPr lang="en-AU" sz="1400" dirty="0"/>
              <a:t>, </a:t>
            </a:r>
            <a:r>
              <a:rPr lang="en-AU" sz="1400" i="1" dirty="0"/>
              <a:t>84</a:t>
            </a:r>
            <a:r>
              <a:rPr lang="en-AU" sz="1400" dirty="0"/>
              <a:t>(3), 036206.</a:t>
            </a:r>
          </a:p>
          <a:p>
            <a:endParaRPr lang="en-AU" sz="1400" dirty="0"/>
          </a:p>
          <a:p>
            <a:r>
              <a:rPr lang="en-AU" sz="1400" dirty="0" err="1"/>
              <a:t>Portes</a:t>
            </a:r>
            <a:r>
              <a:rPr lang="en-AU" sz="1400" dirty="0"/>
              <a:t>, L. L., &amp; Aguirre, L. A. (2016). </a:t>
            </a:r>
            <a:r>
              <a:rPr lang="en-AU" sz="1400" b="1" dirty="0"/>
              <a:t>Enhancing multivariate singular spectrum analysis for phase synchronization: The role of observability</a:t>
            </a:r>
            <a:r>
              <a:rPr lang="en-AU" sz="1400" dirty="0"/>
              <a:t>. </a:t>
            </a:r>
            <a:r>
              <a:rPr lang="en-AU" sz="1400" i="1" dirty="0"/>
              <a:t>Chaos: An Interdisciplinary Journal of Nonlinear Science</a:t>
            </a:r>
            <a:r>
              <a:rPr lang="en-AU" sz="1400" dirty="0"/>
              <a:t>, </a:t>
            </a:r>
            <a:r>
              <a:rPr lang="en-AU" sz="1400" i="1" dirty="0"/>
              <a:t>26</a:t>
            </a:r>
            <a:r>
              <a:rPr lang="en-AU" sz="1400" dirty="0"/>
              <a:t>(9), 093112</a:t>
            </a:r>
          </a:p>
          <a:p>
            <a:endParaRPr lang="en-AU" sz="1400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EAECD3C-2299-2444-A8BF-E0A507281DE6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277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4B6D-8AB5-7C4F-8091-73770B8A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786" y="1779320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THE GOAL</a:t>
            </a:r>
          </a:p>
        </p:txBody>
      </p:sp>
    </p:spTree>
    <p:extLst>
      <p:ext uri="{BB962C8B-B14F-4D97-AF65-F5344CB8AC3E}">
        <p14:creationId xmlns:p14="http://schemas.microsoft.com/office/powerpoint/2010/main" val="38903718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31238799-7DDA-954E-AF52-0277D3047E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767773"/>
            <a:ext cx="4600377" cy="30765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F7B570DF-7500-F348-8030-3E46AF7C6F3B}"/>
              </a:ext>
            </a:extLst>
          </p:cNvPr>
          <p:cNvGrpSpPr/>
          <p:nvPr/>
        </p:nvGrpSpPr>
        <p:grpSpPr>
          <a:xfrm>
            <a:off x="528977" y="1036578"/>
            <a:ext cx="3522158" cy="1879252"/>
            <a:chOff x="5263746" y="3862730"/>
            <a:chExt cx="3522158" cy="1879252"/>
          </a:xfrm>
        </p:grpSpPr>
        <p:cxnSp>
          <p:nvCxnSpPr>
            <p:cNvPr id="7" name="Conector de seta reta 42">
              <a:extLst>
                <a:ext uri="{FF2B5EF4-FFF2-40B4-BE49-F238E27FC236}">
                  <a16:creationId xmlns:a16="http://schemas.microsoft.com/office/drawing/2014/main" id="{5AE0F23D-01DD-D14C-920D-DB07AAD0A485}"/>
                </a:ext>
              </a:extLst>
            </p:cNvPr>
            <p:cNvCxnSpPr>
              <a:cxnSpLocks/>
            </p:cNvCxnSpPr>
            <p:nvPr/>
          </p:nvCxnSpPr>
          <p:spPr>
            <a:xfrm>
              <a:off x="6897497" y="4559251"/>
              <a:ext cx="685978" cy="423882"/>
            </a:xfrm>
            <a:prstGeom prst="straightConnector1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headEnd type="arrow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8" name="Imagem 43">
              <a:extLst>
                <a:ext uri="{FF2B5EF4-FFF2-40B4-BE49-F238E27FC236}">
                  <a16:creationId xmlns:a16="http://schemas.microsoft.com/office/drawing/2014/main" id="{64323E3E-7C7A-0745-9A07-FB244D3FA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colorTemperature colorTemp="243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63746" y="3862730"/>
              <a:ext cx="1567050" cy="1120403"/>
            </a:xfrm>
            <a:prstGeom prst="rect">
              <a:avLst/>
            </a:prstGeom>
          </p:spPr>
        </p:pic>
        <p:pic>
          <p:nvPicPr>
            <p:cNvPr id="9" name="Imagem 44">
              <a:extLst>
                <a:ext uri="{FF2B5EF4-FFF2-40B4-BE49-F238E27FC236}">
                  <a16:creationId xmlns:a16="http://schemas.microsoft.com/office/drawing/2014/main" id="{E0B42663-AA79-6F45-9A8F-645F9394EC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duotone>
                <a:schemeClr val="accent4">
                  <a:shade val="45000"/>
                  <a:satMod val="135000"/>
                </a:schemeClr>
                <a:prstClr val="white"/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18854" y="4621579"/>
              <a:ext cx="1567050" cy="1120403"/>
            </a:xfrm>
            <a:prstGeom prst="rect">
              <a:avLst/>
            </a:prstGeom>
          </p:spPr>
        </p:pic>
      </p:grp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48B945C-E44B-7747-A474-2B5C18BCEBEA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8ABC0F22-6733-BE4A-99D2-242A8511F3EE}"/>
              </a:ext>
            </a:extLst>
          </p:cNvPr>
          <p:cNvSpPr txBox="1"/>
          <p:nvPr/>
        </p:nvSpPr>
        <p:spPr>
          <a:xfrm>
            <a:off x="5214552" y="2914293"/>
            <a:ext cx="49305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</a:rPr>
              <a:t>If we decrease the coupling strength…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2E23C4D-7759-0545-9030-5A50FDF25ED7}"/>
              </a:ext>
            </a:extLst>
          </p:cNvPr>
          <p:cNvSpPr txBox="1"/>
          <p:nvPr/>
        </p:nvSpPr>
        <p:spPr>
          <a:xfrm>
            <a:off x="5214552" y="3375958"/>
            <a:ext cx="7076838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chemeClr val="bg1">
                    <a:lumMod val="50000"/>
                  </a:schemeClr>
                </a:solidFill>
              </a:rPr>
              <a:t>Who will </a:t>
            </a:r>
            <a:r>
              <a:rPr lang="en-US" sz="4400" b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desynchronize</a:t>
            </a:r>
            <a:r>
              <a:rPr lang="en-US" sz="4400" dirty="0">
                <a:solidFill>
                  <a:schemeClr val="bg1">
                    <a:lumMod val="50000"/>
                  </a:schemeClr>
                </a:solidFill>
              </a:rPr>
              <a:t> first?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BB51F08-1086-6B46-A503-C9FD1F00BE24}"/>
              </a:ext>
            </a:extLst>
          </p:cNvPr>
          <p:cNvSpPr/>
          <p:nvPr/>
        </p:nvSpPr>
        <p:spPr>
          <a:xfrm>
            <a:off x="0" y="143781"/>
            <a:ext cx="165859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THE GOAL</a:t>
            </a:r>
          </a:p>
        </p:txBody>
      </p:sp>
    </p:spTree>
    <p:extLst>
      <p:ext uri="{BB962C8B-B14F-4D97-AF65-F5344CB8AC3E}">
        <p14:creationId xmlns:p14="http://schemas.microsoft.com/office/powerpoint/2010/main" val="1248752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4B6D-8AB5-7C4F-8091-73770B8A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786" y="1779320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/>
              <a:t>ASSESMENT TOOLS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94A6A5-0639-1543-8DBA-4EBA70608DCE}"/>
              </a:ext>
            </a:extLst>
          </p:cNvPr>
          <p:cNvSpPr/>
          <p:nvPr/>
        </p:nvSpPr>
        <p:spPr>
          <a:xfrm>
            <a:off x="417785" y="3106787"/>
            <a:ext cx="110595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400" dirty="0"/>
              <a:t>VECTOR FIELD PHASE (VFP)   |    SYNC QUALITY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VARIMAX + MULTIVARIATE SINGULAR SPECTRUM ANALYSIS</a:t>
            </a:r>
          </a:p>
        </p:txBody>
      </p:sp>
    </p:spTree>
    <p:extLst>
      <p:ext uri="{BB962C8B-B14F-4D97-AF65-F5344CB8AC3E}">
        <p14:creationId xmlns:p14="http://schemas.microsoft.com/office/powerpoint/2010/main" val="10989534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745F32C-14D6-4648-8D93-F2256E4AA96F}"/>
              </a:ext>
            </a:extLst>
          </p:cNvPr>
          <p:cNvSpPr/>
          <p:nvPr/>
        </p:nvSpPr>
        <p:spPr>
          <a:xfrm>
            <a:off x="0" y="166036"/>
            <a:ext cx="70502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VECTOR FIELD PHASE (VFP)    |   SYNC QUALITY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74B9F2-C143-974D-BC63-165BEEB61BE0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441B158C-0208-7C4E-AFBA-1DCBAC6DB8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50263" y="5185632"/>
            <a:ext cx="3884461" cy="1190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1E6DFFE9-177F-664C-A964-429D5BF763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35114"/>
            <a:ext cx="6873764" cy="5622885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4072E6B-4564-DE43-BB61-001FFEE94E29}"/>
              </a:ext>
            </a:extLst>
          </p:cNvPr>
          <p:cNvSpPr/>
          <p:nvPr/>
        </p:nvSpPr>
        <p:spPr>
          <a:xfrm>
            <a:off x="7577957" y="1261756"/>
            <a:ext cx="471914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400" dirty="0"/>
              <a:t>Freitas, L., Torres, L. A. B., &amp; Aguirre, L. A. (2018). </a:t>
            </a:r>
            <a:r>
              <a:rPr lang="en-AU" sz="1400" b="1" dirty="0"/>
              <a:t>Phase definition to assess synchronization quality of nonlinear oscillators</a:t>
            </a:r>
            <a:r>
              <a:rPr lang="en-AU" sz="1400" dirty="0"/>
              <a:t>. </a:t>
            </a:r>
            <a:r>
              <a:rPr lang="en-AU" sz="1400" i="1" dirty="0"/>
              <a:t>Physical Review E</a:t>
            </a:r>
            <a:r>
              <a:rPr lang="en-AU" sz="1400" dirty="0"/>
              <a:t>, </a:t>
            </a:r>
            <a:r>
              <a:rPr lang="en-AU" sz="1400" i="1" dirty="0"/>
              <a:t>97</a:t>
            </a:r>
            <a:r>
              <a:rPr lang="en-AU" sz="1400" dirty="0"/>
              <a:t>(5), 052202.</a:t>
            </a:r>
          </a:p>
        </p:txBody>
      </p:sp>
    </p:spTree>
    <p:extLst>
      <p:ext uri="{BB962C8B-B14F-4D97-AF65-F5344CB8AC3E}">
        <p14:creationId xmlns:p14="http://schemas.microsoft.com/office/powerpoint/2010/main" val="38547832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5745F32C-14D6-4648-8D93-F2256E4AA96F}"/>
              </a:ext>
            </a:extLst>
          </p:cNvPr>
          <p:cNvSpPr/>
          <p:nvPr/>
        </p:nvSpPr>
        <p:spPr>
          <a:xfrm>
            <a:off x="0" y="166036"/>
            <a:ext cx="705026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VECTOR FIELD PHASE (VFP)    |   SYNC QUALITY 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374B9F2-C143-974D-BC63-165BEEB61BE0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D49E322-04F1-984D-B8A0-5EEBEA374D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79" y="862642"/>
            <a:ext cx="6913772" cy="280802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6832994-F205-B84D-8E86-B65B3C42EC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8351" y="2534463"/>
            <a:ext cx="3884459" cy="71194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9630741-0113-F145-8861-3540C60DD1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117103"/>
            <a:ext cx="6969710" cy="274089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0A68AA9-894A-304F-AEA7-7E57C21B43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39751" y="5403726"/>
            <a:ext cx="3884460" cy="834163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6B75283-88B5-4B4D-97A2-B552B6BC9FEF}"/>
              </a:ext>
            </a:extLst>
          </p:cNvPr>
          <p:cNvSpPr/>
          <p:nvPr/>
        </p:nvSpPr>
        <p:spPr>
          <a:xfrm>
            <a:off x="7577957" y="1261756"/>
            <a:ext cx="471914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400" dirty="0"/>
              <a:t>Freitas, L., Torres, L. A. B., &amp; Aguirre, L. A. (2018). </a:t>
            </a:r>
            <a:r>
              <a:rPr lang="en-AU" sz="1400" b="1" dirty="0"/>
              <a:t>Phase definition to assess synchronization quality of nonlinear oscillators</a:t>
            </a:r>
            <a:r>
              <a:rPr lang="en-AU" sz="1400" dirty="0"/>
              <a:t>. </a:t>
            </a:r>
            <a:r>
              <a:rPr lang="en-AU" sz="1400" i="1" dirty="0"/>
              <a:t>Physical Review E</a:t>
            </a:r>
            <a:r>
              <a:rPr lang="en-AU" sz="1400" dirty="0"/>
              <a:t>, </a:t>
            </a:r>
            <a:r>
              <a:rPr lang="en-AU" sz="1400" i="1" dirty="0"/>
              <a:t>97</a:t>
            </a:r>
            <a:r>
              <a:rPr lang="en-AU" sz="1400" dirty="0"/>
              <a:t>(5), 052202.</a:t>
            </a:r>
          </a:p>
        </p:txBody>
      </p:sp>
    </p:spTree>
    <p:extLst>
      <p:ext uri="{BB962C8B-B14F-4D97-AF65-F5344CB8AC3E}">
        <p14:creationId xmlns:p14="http://schemas.microsoft.com/office/powerpoint/2010/main" val="33297014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B4B6D-8AB5-7C4F-8091-73770B8A89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786" y="1779320"/>
            <a:ext cx="10515600" cy="1325563"/>
          </a:xfrm>
        </p:spPr>
        <p:txBody>
          <a:bodyPr>
            <a:normAutofit/>
          </a:bodyPr>
          <a:lstStyle/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</a:rPr>
              <a:t>ASSESMENT TOOLS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894A6A5-0639-1543-8DBA-4EBA70608DCE}"/>
              </a:ext>
            </a:extLst>
          </p:cNvPr>
          <p:cNvSpPr/>
          <p:nvPr/>
        </p:nvSpPr>
        <p:spPr>
          <a:xfrm>
            <a:off x="417785" y="3106787"/>
            <a:ext cx="11059511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buFont typeface="Wingdings" pitchFamily="2" charset="2"/>
              <a:buChar char="ü"/>
            </a:pPr>
            <a:r>
              <a:rPr lang="en-US" sz="2400" dirty="0">
                <a:solidFill>
                  <a:schemeClr val="bg1">
                    <a:lumMod val="75000"/>
                  </a:schemeClr>
                </a:solidFill>
              </a:rPr>
              <a:t>VECTOR FIELD PHASE (VFP)   |    SYNC QUALITY</a:t>
            </a:r>
          </a:p>
          <a:p>
            <a:pPr marL="285750" indent="-285750">
              <a:buFont typeface="Wingdings" pitchFamily="2" charset="2"/>
              <a:buChar char="ü"/>
            </a:pPr>
            <a:r>
              <a:rPr lang="en-US" sz="2400" dirty="0"/>
              <a:t>VARIMAX + MULTIVARIATE SINGULAR SPECTRUM ANALYSIS</a:t>
            </a:r>
          </a:p>
        </p:txBody>
      </p:sp>
    </p:spTree>
    <p:extLst>
      <p:ext uri="{BB962C8B-B14F-4D97-AF65-F5344CB8AC3E}">
        <p14:creationId xmlns:p14="http://schemas.microsoft.com/office/powerpoint/2010/main" val="3931495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54DAAE8F-C448-DA46-975C-2B9734A19C6C}"/>
              </a:ext>
            </a:extLst>
          </p:cNvPr>
          <p:cNvSpPr/>
          <p:nvPr/>
        </p:nvSpPr>
        <p:spPr>
          <a:xfrm>
            <a:off x="0" y="133271"/>
            <a:ext cx="8777339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800" dirty="0"/>
              <a:t>VARIMAX + MULTIVARIATE SINGULAR SPECTRUM ANALYSIS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FA23F164-4CBD-C44D-B15F-091042BE459B}"/>
              </a:ext>
            </a:extLst>
          </p:cNvPr>
          <p:cNvCxnSpPr/>
          <p:nvPr/>
        </p:nvCxnSpPr>
        <p:spPr>
          <a:xfrm>
            <a:off x="0" y="777766"/>
            <a:ext cx="12192000" cy="0"/>
          </a:xfrm>
          <a:prstGeom prst="line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43CBEC72-EA00-9646-8863-7BC0ADAF5957}"/>
              </a:ext>
            </a:extLst>
          </p:cNvPr>
          <p:cNvSpPr/>
          <p:nvPr/>
        </p:nvSpPr>
        <p:spPr>
          <a:xfrm>
            <a:off x="7336222" y="1273308"/>
            <a:ext cx="4855778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1400" dirty="0" err="1"/>
              <a:t>Portes</a:t>
            </a:r>
            <a:r>
              <a:rPr lang="en-AU" sz="1400" dirty="0"/>
              <a:t>, L. L., &amp; Aguirre, L. A. (2016). </a:t>
            </a:r>
            <a:r>
              <a:rPr lang="en-AU" sz="1400" b="1" dirty="0"/>
              <a:t>Enhancing multivariate singular spectrum analysis for phase synchronization: The role of observability</a:t>
            </a:r>
            <a:r>
              <a:rPr lang="en-AU" sz="1400" dirty="0"/>
              <a:t>. </a:t>
            </a:r>
            <a:r>
              <a:rPr lang="en-AU" sz="1400" i="1" dirty="0"/>
              <a:t>Chaos: An Interdisciplinary Journal of Nonlinear Science</a:t>
            </a:r>
            <a:r>
              <a:rPr lang="en-AU" sz="1400" dirty="0"/>
              <a:t>, </a:t>
            </a:r>
            <a:r>
              <a:rPr lang="en-AU" sz="1400" i="1" dirty="0"/>
              <a:t>26</a:t>
            </a:r>
            <a:r>
              <a:rPr lang="en-AU" sz="1400" dirty="0"/>
              <a:t>(9), 093112</a:t>
            </a:r>
            <a:endParaRPr lang="en-US" sz="14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82DE232-05E1-4A47-B0DB-353541103C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341" y="1144354"/>
            <a:ext cx="6099341" cy="216612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55512C8-2486-2340-A61A-81A7200A65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341" y="4141960"/>
            <a:ext cx="6099341" cy="271603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2F9E4E4-6314-F54D-8364-15FDE4A073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95695" y="4858127"/>
            <a:ext cx="4519449" cy="1739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0841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4586</TotalTime>
  <Words>970</Words>
  <Application>Microsoft Macintosh PowerPoint</Application>
  <PresentationFormat>Widescreen</PresentationFormat>
  <Paragraphs>102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Helvetica</vt:lpstr>
      <vt:lpstr>Wingdings</vt:lpstr>
      <vt:lpstr>Office Theme</vt:lpstr>
      <vt:lpstr>Joint characterization of phase synchronization in networks with multivariate singular spectrum analysis and  vector field phase </vt:lpstr>
      <vt:lpstr>SUMARY</vt:lpstr>
      <vt:lpstr>THE GOAL</vt:lpstr>
      <vt:lpstr>PowerPoint Presentation</vt:lpstr>
      <vt:lpstr>ASSESMENT TOOLS</vt:lpstr>
      <vt:lpstr>PowerPoint Presentation</vt:lpstr>
      <vt:lpstr>PowerPoint Presentation</vt:lpstr>
      <vt:lpstr>ASSESMENT TOOLS</vt:lpstr>
      <vt:lpstr>PowerPoint Presentation</vt:lpstr>
      <vt:lpstr>PowerPoint Presentation</vt:lpstr>
      <vt:lpstr>EXAMPLE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LEONARDO SANTOS</dc:creator>
  <cp:lastModifiedBy>LEONARDO SANTOS</cp:lastModifiedBy>
  <cp:revision>103</cp:revision>
  <cp:lastPrinted>2019-08-06T04:55:21Z</cp:lastPrinted>
  <dcterms:created xsi:type="dcterms:W3CDTF">2019-08-03T00:56:44Z</dcterms:created>
  <dcterms:modified xsi:type="dcterms:W3CDTF">2019-08-06T18:33:33Z</dcterms:modified>
</cp:coreProperties>
</file>

<file path=docProps/thumbnail.jpeg>
</file>